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83" r:id="rId4"/>
    <p:sldId id="258" r:id="rId5"/>
    <p:sldId id="259" r:id="rId6"/>
    <p:sldId id="261" r:id="rId7"/>
    <p:sldId id="271" r:id="rId8"/>
    <p:sldId id="272" r:id="rId9"/>
    <p:sldId id="273" r:id="rId10"/>
    <p:sldId id="274" r:id="rId11"/>
    <p:sldId id="275" r:id="rId12"/>
    <p:sldId id="276" r:id="rId13"/>
    <p:sldId id="277" r:id="rId14"/>
    <p:sldId id="278" r:id="rId15"/>
    <p:sldId id="260" r:id="rId16"/>
    <p:sldId id="262" r:id="rId17"/>
    <p:sldId id="263" r:id="rId18"/>
    <p:sldId id="280" r:id="rId19"/>
    <p:sldId id="264" r:id="rId20"/>
    <p:sldId id="281" r:id="rId21"/>
    <p:sldId id="282" r:id="rId22"/>
    <p:sldId id="267" r:id="rId23"/>
    <p:sldId id="269" r:id="rId24"/>
    <p:sldId id="270"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Exo 2 Light" panose="00000400000000000000" pitchFamily="2" charset="0"/>
      <p:regular r:id="rId31"/>
    </p:embeddedFont>
    <p:embeddedFont>
      <p:font typeface="Garet Extra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85499" autoAdjust="0"/>
  </p:normalViewPr>
  <p:slideViewPr>
    <p:cSldViewPr>
      <p:cViewPr>
        <p:scale>
          <a:sx n="40" d="100"/>
          <a:sy n="40" d="100"/>
        </p:scale>
        <p:origin x="1116" y="26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DAB7B-8885-4548-A96B-977CEE9A18C7}" type="datetimeFigureOut">
              <a:rPr lang="en-US" smtClean="0"/>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8DAE2-AAAA-4BC7-AE5D-3E6D5B93CE96}" type="slidenum">
              <a:rPr lang="en-US" smtClean="0"/>
              <a:t>‹#›</a:t>
            </a:fld>
            <a:endParaRPr lang="en-US"/>
          </a:p>
        </p:txBody>
      </p:sp>
    </p:spTree>
    <p:extLst>
      <p:ext uri="{BB962C8B-B14F-4D97-AF65-F5344CB8AC3E}">
        <p14:creationId xmlns:p14="http://schemas.microsoft.com/office/powerpoint/2010/main" val="1617362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a:t>
            </a:fld>
            <a:endParaRPr lang="en-US"/>
          </a:p>
        </p:txBody>
      </p:sp>
    </p:spTree>
    <p:extLst>
      <p:ext uri="{BB962C8B-B14F-4D97-AF65-F5344CB8AC3E}">
        <p14:creationId xmlns:p14="http://schemas.microsoft.com/office/powerpoint/2010/main" val="353683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14</a:t>
            </a:fld>
            <a:endParaRPr lang="en-US"/>
          </a:p>
        </p:txBody>
      </p:sp>
    </p:spTree>
    <p:extLst>
      <p:ext uri="{BB962C8B-B14F-4D97-AF65-F5344CB8AC3E}">
        <p14:creationId xmlns:p14="http://schemas.microsoft.com/office/powerpoint/2010/main" val="9340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FF"/>
                </a:solidFill>
                <a:latin typeface=" exo 2 light"/>
              </a:rPr>
              <a:t>DS - They can use advanced filters such as location, cuisine type, price range, and ratings to find the perfect spot for their preferences and interests.</a:t>
            </a:r>
          </a:p>
          <a:p>
            <a:endParaRPr lang="en-US" sz="1200" dirty="0">
              <a:solidFill>
                <a:srgbClr val="FFFFFF"/>
              </a:solidFill>
              <a:latin typeface=" exo 2 light"/>
            </a:endParaRPr>
          </a:p>
          <a:p>
            <a:r>
              <a:rPr lang="en-US" sz="1200" dirty="0">
                <a:solidFill>
                  <a:srgbClr val="FFFFFF"/>
                </a:solidFill>
                <a:latin typeface=" exo 2 light"/>
              </a:rPr>
              <a:t>R&amp;R - They can share their experiences, opinions, and recommendations with the community, helping other users make informed decisions and shaping the culinary scene. They can also view ratings and reviews from other users to get insights into the quality and ambiance of a spot.</a:t>
            </a:r>
          </a:p>
          <a:p>
            <a:endParaRPr lang="en-US" sz="1200" dirty="0">
              <a:solidFill>
                <a:srgbClr val="FFFFFF"/>
              </a:solidFill>
              <a:latin typeface=" exo 2 light"/>
            </a:endParaRPr>
          </a:p>
          <a:p>
            <a:r>
              <a:rPr lang="en-US" sz="1200" dirty="0">
                <a:solidFill>
                  <a:srgbClr val="FFFFFF"/>
                </a:solidFill>
                <a:latin typeface=" exo 2 light"/>
              </a:rPr>
              <a:t>PO - Whether they are hosting a party or simply craving their favorite dish or drink, they can browse menus, customize orders, and have them delivered right to their location. They can also track the status of their orders in real-time for a hassle-free experience.</a:t>
            </a:r>
          </a:p>
          <a:p>
            <a:endParaRPr lang="en-US" sz="1200" dirty="0">
              <a:solidFill>
                <a:srgbClr val="FFFFFF"/>
              </a:solidFill>
              <a:latin typeface=" exo 2 light"/>
            </a:endParaRPr>
          </a:p>
          <a:p>
            <a:r>
              <a:rPr lang="en-US" sz="1200" dirty="0">
                <a:solidFill>
                  <a:srgbClr val="FFFFFF"/>
                </a:solidFill>
                <a:latin typeface=" exo 2 light"/>
              </a:rPr>
              <a:t>LS - The app uses GPS technology to provide users with a list of spots in their vicinity, helping them plan their culinary adventures with ease. Users can also view maps, directions, and contact information for each spot to facilitate their visit.</a:t>
            </a:r>
          </a:p>
          <a:p>
            <a:endParaRPr lang="en-US" sz="1200" dirty="0">
              <a:solidFill>
                <a:srgbClr val="FFFFFF"/>
              </a:solidFill>
              <a:latin typeface=" exo 2 light"/>
            </a:endParaRPr>
          </a:p>
          <a:p>
            <a:r>
              <a:rPr lang="en-US" sz="1200" dirty="0">
                <a:solidFill>
                  <a:srgbClr val="FFFFFF"/>
                </a:solidFill>
                <a:latin typeface=" exo 2 light"/>
              </a:rPr>
              <a:t>UI - It is designed to provide a seamless and enjoyable experience, with clear icons, search bars, filters, and intuitive menus that enhance user engagement and satisfaction.</a:t>
            </a:r>
          </a:p>
          <a:p>
            <a:endParaRPr lang="en-US" sz="1200" dirty="0">
              <a:solidFill>
                <a:srgbClr val="FFFFFF"/>
              </a:solidFill>
              <a:latin typeface=" exo 2 light"/>
            </a:endParaRPr>
          </a:p>
          <a:p>
            <a:endParaRPr lang="en-US" sz="1200" dirty="0">
              <a:solidFill>
                <a:srgbClr val="FFFFFF"/>
              </a:solidFill>
              <a:latin typeface=" exo 2 light"/>
            </a:endParaRPr>
          </a:p>
          <a:p>
            <a:endParaRPr lang="en-US" sz="1200" dirty="0">
              <a:solidFill>
                <a:srgbClr val="FFFFFF"/>
              </a:solidFill>
              <a:latin typeface=" exo 2 light"/>
            </a:endParaRPr>
          </a:p>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16</a:t>
            </a:fld>
            <a:endParaRPr lang="en-US"/>
          </a:p>
        </p:txBody>
      </p:sp>
    </p:spTree>
    <p:extLst>
      <p:ext uri="{BB962C8B-B14F-4D97-AF65-F5344CB8AC3E}">
        <p14:creationId xmlns:p14="http://schemas.microsoft.com/office/powerpoint/2010/main" val="269780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17</a:t>
            </a:fld>
            <a:endParaRPr lang="en-US"/>
          </a:p>
        </p:txBody>
      </p:sp>
    </p:spTree>
    <p:extLst>
      <p:ext uri="{BB962C8B-B14F-4D97-AF65-F5344CB8AC3E}">
        <p14:creationId xmlns:p14="http://schemas.microsoft.com/office/powerpoint/2010/main" val="3429035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18</a:t>
            </a:fld>
            <a:endParaRPr lang="en-US"/>
          </a:p>
        </p:txBody>
      </p:sp>
    </p:spTree>
    <p:extLst>
      <p:ext uri="{BB962C8B-B14F-4D97-AF65-F5344CB8AC3E}">
        <p14:creationId xmlns:p14="http://schemas.microsoft.com/office/powerpoint/2010/main" val="486934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19</a:t>
            </a:fld>
            <a:endParaRPr lang="en-US"/>
          </a:p>
        </p:txBody>
      </p:sp>
    </p:spTree>
    <p:extLst>
      <p:ext uri="{BB962C8B-B14F-4D97-AF65-F5344CB8AC3E}">
        <p14:creationId xmlns:p14="http://schemas.microsoft.com/office/powerpoint/2010/main" val="131849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20</a:t>
            </a:fld>
            <a:endParaRPr lang="en-US"/>
          </a:p>
        </p:txBody>
      </p:sp>
    </p:spTree>
    <p:extLst>
      <p:ext uri="{BB962C8B-B14F-4D97-AF65-F5344CB8AC3E}">
        <p14:creationId xmlns:p14="http://schemas.microsoft.com/office/powerpoint/2010/main" val="128677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6</a:t>
            </a:fld>
            <a:endParaRPr lang="en-US"/>
          </a:p>
        </p:txBody>
      </p:sp>
    </p:spTree>
    <p:extLst>
      <p:ext uri="{BB962C8B-B14F-4D97-AF65-F5344CB8AC3E}">
        <p14:creationId xmlns:p14="http://schemas.microsoft.com/office/powerpoint/2010/main" val="341922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7</a:t>
            </a:fld>
            <a:endParaRPr lang="en-US"/>
          </a:p>
        </p:txBody>
      </p:sp>
    </p:spTree>
    <p:extLst>
      <p:ext uri="{BB962C8B-B14F-4D97-AF65-F5344CB8AC3E}">
        <p14:creationId xmlns:p14="http://schemas.microsoft.com/office/powerpoint/2010/main" val="316463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8</a:t>
            </a:fld>
            <a:endParaRPr lang="en-US"/>
          </a:p>
        </p:txBody>
      </p:sp>
    </p:spTree>
    <p:extLst>
      <p:ext uri="{BB962C8B-B14F-4D97-AF65-F5344CB8AC3E}">
        <p14:creationId xmlns:p14="http://schemas.microsoft.com/office/powerpoint/2010/main" val="1842045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9</a:t>
            </a:fld>
            <a:endParaRPr lang="en-US"/>
          </a:p>
        </p:txBody>
      </p:sp>
    </p:spTree>
    <p:extLst>
      <p:ext uri="{BB962C8B-B14F-4D97-AF65-F5344CB8AC3E}">
        <p14:creationId xmlns:p14="http://schemas.microsoft.com/office/powerpoint/2010/main" val="346848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10</a:t>
            </a:fld>
            <a:endParaRPr lang="en-US"/>
          </a:p>
        </p:txBody>
      </p:sp>
    </p:spTree>
    <p:extLst>
      <p:ext uri="{BB962C8B-B14F-4D97-AF65-F5344CB8AC3E}">
        <p14:creationId xmlns:p14="http://schemas.microsoft.com/office/powerpoint/2010/main" val="2648833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11</a:t>
            </a:fld>
            <a:endParaRPr lang="en-US"/>
          </a:p>
        </p:txBody>
      </p:sp>
    </p:spTree>
    <p:extLst>
      <p:ext uri="{BB962C8B-B14F-4D97-AF65-F5344CB8AC3E}">
        <p14:creationId xmlns:p14="http://schemas.microsoft.com/office/powerpoint/2010/main" val="2544166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12</a:t>
            </a:fld>
            <a:endParaRPr lang="en-US"/>
          </a:p>
        </p:txBody>
      </p:sp>
    </p:spTree>
    <p:extLst>
      <p:ext uri="{BB962C8B-B14F-4D97-AF65-F5344CB8AC3E}">
        <p14:creationId xmlns:p14="http://schemas.microsoft.com/office/powerpoint/2010/main" val="4090665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8DAE2-AAAA-4BC7-AE5D-3E6D5B93CE96}" type="slidenum">
              <a:rPr lang="en-US" smtClean="0"/>
              <a:t>13</a:t>
            </a:fld>
            <a:endParaRPr lang="en-US"/>
          </a:p>
        </p:txBody>
      </p:sp>
    </p:spTree>
    <p:extLst>
      <p:ext uri="{BB962C8B-B14F-4D97-AF65-F5344CB8AC3E}">
        <p14:creationId xmlns:p14="http://schemas.microsoft.com/office/powerpoint/2010/main" val="1531968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9.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4.sv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6.svg"/><Relationship Id="rId12"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sv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52.png"/><Relationship Id="rId4" Type="http://schemas.openxmlformats.org/officeDocument/2006/relationships/image" Target="../media/image4.sv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6.jpg"/><Relationship Id="rId13"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5.png"/><Relationship Id="rId12"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7.jpg"/><Relationship Id="rId5" Type="http://schemas.openxmlformats.org/officeDocument/2006/relationships/image" Target="../media/image53.png"/><Relationship Id="rId10" Type="http://schemas.openxmlformats.org/officeDocument/2006/relationships/image" Target="../media/image42.png"/><Relationship Id="rId4" Type="http://schemas.openxmlformats.org/officeDocument/2006/relationships/image" Target="../media/image4.sv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8.jpg"/><Relationship Id="rId12"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60.png"/><Relationship Id="rId5" Type="http://schemas.openxmlformats.org/officeDocument/2006/relationships/image" Target="../media/image53.png"/><Relationship Id="rId10" Type="http://schemas.openxmlformats.org/officeDocument/2006/relationships/image" Target="../media/image59.jpg"/><Relationship Id="rId4" Type="http://schemas.openxmlformats.org/officeDocument/2006/relationships/image" Target="../media/image4.sv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www.figma.com/proto/eAZjlIwdganm2PLgYaZa4P/KOBAR?node-id=90-238&amp;scaling=scale-down&amp;page-id=85%3A237&amp;starting-point-node-id=90%3A238" TargetMode="External"/><Relationship Id="rId4" Type="http://schemas.openxmlformats.org/officeDocument/2006/relationships/hyperlink" Target="https://www.figma.com/proto/eAZjlIwdganm2PLgYaZa4P/KOBAR?node-id=2-2&amp;scaling=scale-down&amp;page-id=0%3A1&amp;starting-point-node-id=2%3A2"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hyperlink" Target="https://developer.apple.com/"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developer.android.com/distribute" TargetMode="External"/><Relationship Id="rId5" Type="http://schemas.openxmlformats.org/officeDocument/2006/relationships/hyperlink" Target="https://m3.material.io/" TargetMode="External"/><Relationship Id="rId10" Type="http://schemas.openxmlformats.org/officeDocument/2006/relationships/hyperlink" Target="https://www.mendix.com/blog/native-vs-web-vs-hybrid-vs-pwas/" TargetMode="External"/><Relationship Id="rId4" Type="http://schemas.openxmlformats.org/officeDocument/2006/relationships/hyperlink" Target="https://developer.apple.com/design/human-interface-guidelines/guidelines/overview/" TargetMode="External"/><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jp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B7FB97C-605B-DFAE-AFD1-1B042D89E894}"/>
              </a:ext>
            </a:extLst>
          </p:cNvPr>
          <p:cNvSpPr txBox="1"/>
          <p:nvPr/>
        </p:nvSpPr>
        <p:spPr>
          <a:xfrm>
            <a:off x="960120" y="6629400"/>
            <a:ext cx="16363188" cy="1805940"/>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lang="en-US" sz="10000" kern="1200" dirty="0">
                <a:latin typeface=" exo 2 light"/>
                <a:ea typeface="+mj-ea"/>
                <a:cs typeface="Aldhabi" panose="020B0604020202020204" pitchFamily="2" charset="-78"/>
              </a:rPr>
              <a:t>“Raise the Bar with Our App!”</a:t>
            </a:r>
          </a:p>
        </p:txBody>
      </p:sp>
      <p:pic>
        <p:nvPicPr>
          <p:cNvPr id="46" name="Picture 45" descr="Close-up of drink with garnish">
            <a:extLst>
              <a:ext uri="{FF2B5EF4-FFF2-40B4-BE49-F238E27FC236}">
                <a16:creationId xmlns:a16="http://schemas.microsoft.com/office/drawing/2014/main" id="{7A76890B-B0F2-F7F7-50AE-18CF6BD020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 r="1520" b="1"/>
          <a:stretch/>
        </p:blipFill>
        <p:spPr>
          <a:xfrm>
            <a:off x="9029700" y="18"/>
            <a:ext cx="9258292" cy="6279256"/>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110"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5120" y="8397658"/>
            <a:ext cx="4937760" cy="27432"/>
          </a:xfrm>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 name="connsiteX0" fmla="*/ 0 w 4937760"/>
              <a:gd name="connsiteY0" fmla="*/ 0 h 27432"/>
              <a:gd name="connsiteX1" fmla="*/ 518465 w 4937760"/>
              <a:gd name="connsiteY1" fmla="*/ 0 h 27432"/>
              <a:gd name="connsiteX2" fmla="*/ 1234440 w 4937760"/>
              <a:gd name="connsiteY2" fmla="*/ 0 h 27432"/>
              <a:gd name="connsiteX3" fmla="*/ 1703527 w 4937760"/>
              <a:gd name="connsiteY3" fmla="*/ 0 h 27432"/>
              <a:gd name="connsiteX4" fmla="*/ 2172614 w 4937760"/>
              <a:gd name="connsiteY4" fmla="*/ 0 h 27432"/>
              <a:gd name="connsiteX5" fmla="*/ 2789834 w 4937760"/>
              <a:gd name="connsiteY5" fmla="*/ 0 h 27432"/>
              <a:gd name="connsiteX6" fmla="*/ 3357677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221785 w 4937760"/>
              <a:gd name="connsiteY10" fmla="*/ 27432 h 27432"/>
              <a:gd name="connsiteX11" fmla="*/ 3653942 w 4937760"/>
              <a:gd name="connsiteY11" fmla="*/ 27432 h 27432"/>
              <a:gd name="connsiteX12" fmla="*/ 3086100 w 4937760"/>
              <a:gd name="connsiteY12" fmla="*/ 27432 h 27432"/>
              <a:gd name="connsiteX13" fmla="*/ 2567635 w 4937760"/>
              <a:gd name="connsiteY13" fmla="*/ 27432 h 27432"/>
              <a:gd name="connsiteX14" fmla="*/ 1999793 w 4937760"/>
              <a:gd name="connsiteY14" fmla="*/ 27432 h 27432"/>
              <a:gd name="connsiteX15" fmla="*/ 1530706 w 4937760"/>
              <a:gd name="connsiteY15" fmla="*/ 27432 h 27432"/>
              <a:gd name="connsiteX16" fmla="*/ 962863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30243" y="-9192"/>
                  <a:pt x="393204" y="41657"/>
                  <a:pt x="567842" y="0"/>
                </a:cubicBezTo>
                <a:cubicBezTo>
                  <a:pt x="725059" y="23834"/>
                  <a:pt x="924864" y="25692"/>
                  <a:pt x="1135685" y="0"/>
                </a:cubicBezTo>
                <a:cubicBezTo>
                  <a:pt x="1382161" y="-381"/>
                  <a:pt x="1646640" y="-14580"/>
                  <a:pt x="1851660" y="0"/>
                </a:cubicBezTo>
                <a:cubicBezTo>
                  <a:pt x="2055849" y="-1580"/>
                  <a:pt x="2260045" y="-4700"/>
                  <a:pt x="2370125" y="0"/>
                </a:cubicBezTo>
                <a:cubicBezTo>
                  <a:pt x="2465804" y="23169"/>
                  <a:pt x="2773252" y="24207"/>
                  <a:pt x="2888590" y="0"/>
                </a:cubicBezTo>
                <a:cubicBezTo>
                  <a:pt x="2985993" y="-23575"/>
                  <a:pt x="3385393" y="4219"/>
                  <a:pt x="3505810" y="0"/>
                </a:cubicBezTo>
                <a:cubicBezTo>
                  <a:pt x="3653922" y="-41803"/>
                  <a:pt x="3778986" y="-1571"/>
                  <a:pt x="4024274" y="0"/>
                </a:cubicBezTo>
                <a:cubicBezTo>
                  <a:pt x="4281158" y="34896"/>
                  <a:pt x="4499458" y="-14029"/>
                  <a:pt x="4937760" y="0"/>
                </a:cubicBezTo>
                <a:cubicBezTo>
                  <a:pt x="4938494" y="8195"/>
                  <a:pt x="4937755" y="20831"/>
                  <a:pt x="4937760" y="27432"/>
                </a:cubicBezTo>
                <a:cubicBezTo>
                  <a:pt x="4805261" y="21319"/>
                  <a:pt x="4530479" y="8115"/>
                  <a:pt x="4419295" y="27432"/>
                </a:cubicBezTo>
                <a:cubicBezTo>
                  <a:pt x="4302235" y="58833"/>
                  <a:pt x="4142795" y="-30678"/>
                  <a:pt x="3900830" y="27432"/>
                </a:cubicBezTo>
                <a:cubicBezTo>
                  <a:pt x="3675601" y="37770"/>
                  <a:pt x="3421370" y="31893"/>
                  <a:pt x="3283610" y="27432"/>
                </a:cubicBezTo>
                <a:cubicBezTo>
                  <a:pt x="3157899" y="36031"/>
                  <a:pt x="3044798" y="8146"/>
                  <a:pt x="2765146" y="27432"/>
                </a:cubicBezTo>
                <a:cubicBezTo>
                  <a:pt x="2517329" y="36867"/>
                  <a:pt x="2504730" y="41635"/>
                  <a:pt x="2296058" y="27432"/>
                </a:cubicBezTo>
                <a:cubicBezTo>
                  <a:pt x="2080725" y="-26575"/>
                  <a:pt x="1930080" y="47776"/>
                  <a:pt x="1678838" y="27432"/>
                </a:cubicBezTo>
                <a:cubicBezTo>
                  <a:pt x="1475669" y="-14629"/>
                  <a:pt x="1191749" y="47557"/>
                  <a:pt x="1061618" y="27432"/>
                </a:cubicBezTo>
                <a:cubicBezTo>
                  <a:pt x="880867" y="-79768"/>
                  <a:pt x="322647" y="15251"/>
                  <a:pt x="0" y="27432"/>
                </a:cubicBezTo>
                <a:cubicBezTo>
                  <a:pt x="-1863" y="23160"/>
                  <a:pt x="-1394" y="9117"/>
                  <a:pt x="0" y="0"/>
                </a:cubicBezTo>
                <a:close/>
              </a:path>
              <a:path w="4937760" h="27432" stroke="0" extrusionOk="0">
                <a:moveTo>
                  <a:pt x="0" y="0"/>
                </a:moveTo>
                <a:cubicBezTo>
                  <a:pt x="151070" y="13635"/>
                  <a:pt x="370681" y="-14841"/>
                  <a:pt x="518465" y="0"/>
                </a:cubicBezTo>
                <a:cubicBezTo>
                  <a:pt x="626170" y="19330"/>
                  <a:pt x="900849" y="-56486"/>
                  <a:pt x="1234440" y="0"/>
                </a:cubicBezTo>
                <a:cubicBezTo>
                  <a:pt x="1565582" y="43061"/>
                  <a:pt x="1520096" y="4265"/>
                  <a:pt x="1703527" y="0"/>
                </a:cubicBezTo>
                <a:cubicBezTo>
                  <a:pt x="1873591" y="11445"/>
                  <a:pt x="1950444" y="587"/>
                  <a:pt x="2172614" y="0"/>
                </a:cubicBezTo>
                <a:cubicBezTo>
                  <a:pt x="2414339" y="-3742"/>
                  <a:pt x="2672775" y="-6711"/>
                  <a:pt x="2789834" y="0"/>
                </a:cubicBezTo>
                <a:cubicBezTo>
                  <a:pt x="2926724" y="48908"/>
                  <a:pt x="3156427" y="13916"/>
                  <a:pt x="3357677" y="0"/>
                </a:cubicBezTo>
                <a:cubicBezTo>
                  <a:pt x="3551181" y="-4497"/>
                  <a:pt x="3730255" y="16417"/>
                  <a:pt x="4024274" y="0"/>
                </a:cubicBezTo>
                <a:cubicBezTo>
                  <a:pt x="4311319" y="8310"/>
                  <a:pt x="4661560" y="30750"/>
                  <a:pt x="4937760" y="0"/>
                </a:cubicBezTo>
                <a:cubicBezTo>
                  <a:pt x="4938614" y="6861"/>
                  <a:pt x="4936305" y="20290"/>
                  <a:pt x="4937760" y="27432"/>
                </a:cubicBezTo>
                <a:cubicBezTo>
                  <a:pt x="4569940" y="53615"/>
                  <a:pt x="4427727" y="218"/>
                  <a:pt x="4221785" y="27432"/>
                </a:cubicBezTo>
                <a:cubicBezTo>
                  <a:pt x="4042386" y="27654"/>
                  <a:pt x="3803655" y="26614"/>
                  <a:pt x="3653942" y="27432"/>
                </a:cubicBezTo>
                <a:cubicBezTo>
                  <a:pt x="3444259" y="2275"/>
                  <a:pt x="3382719" y="-12251"/>
                  <a:pt x="3086100" y="27432"/>
                </a:cubicBezTo>
                <a:cubicBezTo>
                  <a:pt x="2802136" y="47915"/>
                  <a:pt x="2805562" y="27832"/>
                  <a:pt x="2567635" y="27432"/>
                </a:cubicBezTo>
                <a:cubicBezTo>
                  <a:pt x="2324541" y="19153"/>
                  <a:pt x="2250931" y="30772"/>
                  <a:pt x="1999793" y="27432"/>
                </a:cubicBezTo>
                <a:cubicBezTo>
                  <a:pt x="1760514" y="21657"/>
                  <a:pt x="1753330" y="32572"/>
                  <a:pt x="1530706" y="27432"/>
                </a:cubicBezTo>
                <a:cubicBezTo>
                  <a:pt x="1305139" y="45880"/>
                  <a:pt x="1184836" y="8755"/>
                  <a:pt x="962863" y="27432"/>
                </a:cubicBezTo>
                <a:cubicBezTo>
                  <a:pt x="762302" y="-1421"/>
                  <a:pt x="239161" y="75691"/>
                  <a:pt x="0" y="27432"/>
                </a:cubicBezTo>
                <a:cubicBezTo>
                  <a:pt x="-950" y="19940"/>
                  <a:pt x="-1338" y="5279"/>
                  <a:pt x="0" y="0"/>
                </a:cubicBezTo>
                <a:close/>
              </a:path>
              <a:path w="4937760" h="27432" fill="none" stroke="0" extrusionOk="0">
                <a:moveTo>
                  <a:pt x="0" y="0"/>
                </a:moveTo>
                <a:cubicBezTo>
                  <a:pt x="160891" y="-13681"/>
                  <a:pt x="408493" y="36753"/>
                  <a:pt x="567842" y="0"/>
                </a:cubicBezTo>
                <a:cubicBezTo>
                  <a:pt x="735093" y="-30533"/>
                  <a:pt x="888139" y="21750"/>
                  <a:pt x="1135685" y="0"/>
                </a:cubicBezTo>
                <a:cubicBezTo>
                  <a:pt x="1356285" y="-29670"/>
                  <a:pt x="1636475" y="23280"/>
                  <a:pt x="1851660" y="0"/>
                </a:cubicBezTo>
                <a:cubicBezTo>
                  <a:pt x="2047473" y="20111"/>
                  <a:pt x="2254843" y="-14060"/>
                  <a:pt x="2370125" y="0"/>
                </a:cubicBezTo>
                <a:cubicBezTo>
                  <a:pt x="2468760" y="17626"/>
                  <a:pt x="2750365" y="29455"/>
                  <a:pt x="2888590" y="0"/>
                </a:cubicBezTo>
                <a:cubicBezTo>
                  <a:pt x="3043103" y="-24398"/>
                  <a:pt x="3335307" y="16335"/>
                  <a:pt x="3505810" y="0"/>
                </a:cubicBezTo>
                <a:cubicBezTo>
                  <a:pt x="3650335" y="-17389"/>
                  <a:pt x="3747656" y="15259"/>
                  <a:pt x="4024274" y="0"/>
                </a:cubicBezTo>
                <a:cubicBezTo>
                  <a:pt x="4334205" y="26589"/>
                  <a:pt x="4588990" y="-16835"/>
                  <a:pt x="4937760" y="0"/>
                </a:cubicBezTo>
                <a:cubicBezTo>
                  <a:pt x="4938785" y="8856"/>
                  <a:pt x="4936041" y="21150"/>
                  <a:pt x="4937760" y="27432"/>
                </a:cubicBezTo>
                <a:cubicBezTo>
                  <a:pt x="4807095" y="32998"/>
                  <a:pt x="4519367" y="34728"/>
                  <a:pt x="4419295" y="27432"/>
                </a:cubicBezTo>
                <a:cubicBezTo>
                  <a:pt x="4314872" y="-2941"/>
                  <a:pt x="4109448" y="17256"/>
                  <a:pt x="3900830" y="27432"/>
                </a:cubicBezTo>
                <a:cubicBezTo>
                  <a:pt x="3672197" y="34780"/>
                  <a:pt x="3389346" y="16903"/>
                  <a:pt x="3283610" y="27432"/>
                </a:cubicBezTo>
                <a:cubicBezTo>
                  <a:pt x="3175311" y="46588"/>
                  <a:pt x="2998108" y="949"/>
                  <a:pt x="2765146" y="27432"/>
                </a:cubicBezTo>
                <a:cubicBezTo>
                  <a:pt x="2518251" y="38503"/>
                  <a:pt x="2506150" y="39474"/>
                  <a:pt x="2296058" y="27432"/>
                </a:cubicBezTo>
                <a:cubicBezTo>
                  <a:pt x="2047062" y="32490"/>
                  <a:pt x="1910773" y="29811"/>
                  <a:pt x="1678838" y="27432"/>
                </a:cubicBezTo>
                <a:cubicBezTo>
                  <a:pt x="1469473" y="27657"/>
                  <a:pt x="1233160" y="32686"/>
                  <a:pt x="1061618" y="27432"/>
                </a:cubicBezTo>
                <a:cubicBezTo>
                  <a:pt x="920614" y="83435"/>
                  <a:pt x="489255" y="-62189"/>
                  <a:pt x="0" y="27432"/>
                </a:cubicBezTo>
                <a:cubicBezTo>
                  <a:pt x="-1240" y="20554"/>
                  <a:pt x="-2351" y="807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stroke="0"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8A0424-E5A5-CDE3-6AF8-62AA38C09395}"/>
              </a:ext>
            </a:extLst>
          </p:cNvPr>
          <p:cNvSpPr txBox="1"/>
          <p:nvPr/>
        </p:nvSpPr>
        <p:spPr>
          <a:xfrm>
            <a:off x="5105400" y="8858340"/>
            <a:ext cx="10515600" cy="1569660"/>
          </a:xfrm>
          <a:prstGeom prst="rect">
            <a:avLst/>
          </a:prstGeom>
          <a:noFill/>
        </p:spPr>
        <p:txBody>
          <a:bodyPr wrap="square" rtlCol="0">
            <a:spAutoFit/>
          </a:bodyPr>
          <a:lstStyle/>
          <a:p>
            <a:r>
              <a:rPr lang="en-US" sz="4800" dirty="0">
                <a:latin typeface="Exo2  Light"/>
              </a:rPr>
              <a:t>Ayantha </a:t>
            </a:r>
            <a:r>
              <a:rPr lang="en-US" sz="4800" dirty="0">
                <a:solidFill>
                  <a:schemeClr val="accent6">
                    <a:lumMod val="75000"/>
                  </a:schemeClr>
                </a:solidFill>
                <a:latin typeface="Exo2  Light"/>
              </a:rPr>
              <a:t>Seneviratne</a:t>
            </a:r>
            <a:r>
              <a:rPr lang="en-US" sz="4800" dirty="0">
                <a:latin typeface="Exo2  Light"/>
              </a:rPr>
              <a:t> - CB</a:t>
            </a:r>
            <a:r>
              <a:rPr lang="en-US" sz="4800" dirty="0">
                <a:solidFill>
                  <a:schemeClr val="accent6">
                    <a:lumMod val="75000"/>
                  </a:schemeClr>
                </a:solidFill>
                <a:latin typeface="Exo2  Light"/>
              </a:rPr>
              <a:t>010357</a:t>
            </a:r>
            <a:br>
              <a:rPr lang="en-US" sz="4800" dirty="0">
                <a:latin typeface="Exo2  Light"/>
              </a:rPr>
            </a:br>
            <a:endParaRPr lang="en-US" sz="4800" dirty="0">
              <a:latin typeface="Exo2  Light"/>
            </a:endParaRPr>
          </a:p>
        </p:txBody>
      </p:sp>
      <p:pic>
        <p:nvPicPr>
          <p:cNvPr id="7" name="Picture 6">
            <a:extLst>
              <a:ext uri="{FF2B5EF4-FFF2-40B4-BE49-F238E27FC236}">
                <a16:creationId xmlns:a16="http://schemas.microsoft.com/office/drawing/2014/main" id="{49029D85-E6AC-AC39-B9F4-EC3CE3BE5A1D}"/>
              </a:ext>
            </a:extLst>
          </p:cNvPr>
          <p:cNvPicPr>
            <a:picLocks noChangeAspect="1"/>
          </p:cNvPicPr>
          <p:nvPr/>
        </p:nvPicPr>
        <p:blipFill>
          <a:blip r:embed="rId4">
            <a:extLst>
              <a:ext uri="{28A0092B-C50C-407E-A947-70E740481C1C}">
                <a14:useLocalDpi xmlns:a14="http://schemas.microsoft.com/office/drawing/2010/main" val="0"/>
              </a:ext>
            </a:extLst>
          </a:blip>
          <a:srcRect t="15385" b="15385"/>
          <a:stretch/>
        </p:blipFill>
        <p:spPr>
          <a:xfrm>
            <a:off x="-13424" y="-12919"/>
            <a:ext cx="9143991" cy="6292193"/>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12" name="Picture 6">
            <a:extLst>
              <a:ext uri="{FF2B5EF4-FFF2-40B4-BE49-F238E27FC236}">
                <a16:creationId xmlns:a16="http://schemas.microsoft.com/office/drawing/2014/main" id="{70A626CD-D7C6-DFF6-8D1B-F8E6FC63D62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13394" y="5064871"/>
            <a:ext cx="2057400" cy="2057400"/>
          </a:xfrm>
          <a:prstGeom prst="rect">
            <a:avLst/>
          </a:prstGeom>
        </p:spPr>
      </p:pic>
      <p:pic>
        <p:nvPicPr>
          <p:cNvPr id="13" name="Picture 9">
            <a:extLst>
              <a:ext uri="{FF2B5EF4-FFF2-40B4-BE49-F238E27FC236}">
                <a16:creationId xmlns:a16="http://schemas.microsoft.com/office/drawing/2014/main" id="{73E36EDB-EF43-B2B2-DEB0-9AFE6010A6E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073137" y="-1028691"/>
            <a:ext cx="2057400" cy="2057400"/>
          </a:xfrm>
          <a:prstGeom prst="rect">
            <a:avLst/>
          </a:prstGeom>
        </p:spPr>
      </p:pic>
      <p:pic>
        <p:nvPicPr>
          <p:cNvPr id="3" name="Picture 7">
            <a:extLst>
              <a:ext uri="{FF2B5EF4-FFF2-40B4-BE49-F238E27FC236}">
                <a16:creationId xmlns:a16="http://schemas.microsoft.com/office/drawing/2014/main" id="{8A96B25D-7F3D-6CDD-9C1D-45AC9AAF6D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8" name="Picture 4">
            <a:extLst>
              <a:ext uri="{FF2B5EF4-FFF2-40B4-BE49-F238E27FC236}">
                <a16:creationId xmlns:a16="http://schemas.microsoft.com/office/drawing/2014/main" id="{13D672B0-E77C-083E-C09D-B8A53D6FA1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6090684" y="500050"/>
            <a:ext cx="5562600" cy="1107996"/>
          </a:xfrm>
          <a:prstGeom prst="rect">
            <a:avLst/>
          </a:prstGeom>
          <a:noFill/>
        </p:spPr>
        <p:txBody>
          <a:bodyPr wrap="square" rtlCol="0">
            <a:spAutoFit/>
          </a:bodyPr>
          <a:lstStyle/>
          <a:p>
            <a:r>
              <a:rPr lang="en-US" sz="6600" dirty="0">
                <a:solidFill>
                  <a:schemeClr val="bg1"/>
                </a:solidFill>
                <a:latin typeface=" exo 2 light"/>
              </a:rPr>
              <a:t>Locate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75CC5FE6-C118-82F2-5E47-45539F0E53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F1528F98-50FA-9ACF-5BEC-E302FF65F1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7" name="Picture 6">
            <a:extLst>
              <a:ext uri="{FF2B5EF4-FFF2-40B4-BE49-F238E27FC236}">
                <a16:creationId xmlns:a16="http://schemas.microsoft.com/office/drawing/2014/main" id="{2BC854AB-79D2-D0E7-7B5D-7E10E2E8250D}"/>
              </a:ext>
            </a:extLst>
          </p:cNvPr>
          <p:cNvPicPr>
            <a:picLocks noChangeAspect="1"/>
          </p:cNvPicPr>
          <p:nvPr/>
        </p:nvPicPr>
        <p:blipFill>
          <a:blip r:embed="rId5"/>
          <a:stretch>
            <a:fillRect/>
          </a:stretch>
        </p:blipFill>
        <p:spPr>
          <a:xfrm>
            <a:off x="7157484" y="3695700"/>
            <a:ext cx="8991600" cy="4046220"/>
          </a:xfrm>
          <a:prstGeom prst="rect">
            <a:avLst/>
          </a:prstGeom>
        </p:spPr>
      </p:pic>
      <p:pic>
        <p:nvPicPr>
          <p:cNvPr id="6" name="Picture 5">
            <a:extLst>
              <a:ext uri="{FF2B5EF4-FFF2-40B4-BE49-F238E27FC236}">
                <a16:creationId xmlns:a16="http://schemas.microsoft.com/office/drawing/2014/main" id="{819505D5-5955-E124-763F-77B82F9AB4EF}"/>
              </a:ext>
            </a:extLst>
          </p:cNvPr>
          <p:cNvPicPr>
            <a:picLocks noChangeAspect="1"/>
          </p:cNvPicPr>
          <p:nvPr/>
        </p:nvPicPr>
        <p:blipFill>
          <a:blip r:embed="rId6"/>
          <a:stretch>
            <a:fillRect/>
          </a:stretch>
        </p:blipFill>
        <p:spPr>
          <a:xfrm>
            <a:off x="2519208" y="1756410"/>
            <a:ext cx="3566160" cy="7924800"/>
          </a:xfrm>
          <a:prstGeom prst="rect">
            <a:avLst/>
          </a:prstGeom>
        </p:spPr>
      </p:pic>
      <p:pic>
        <p:nvPicPr>
          <p:cNvPr id="4" name="Picture 7">
            <a:extLst>
              <a:ext uri="{FF2B5EF4-FFF2-40B4-BE49-F238E27FC236}">
                <a16:creationId xmlns:a16="http://schemas.microsoft.com/office/drawing/2014/main" id="{D1AF39A2-2FB1-923B-F3F0-12F81AA7A1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A3233508-64FC-6C77-1D1B-BC1756B0EF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214842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6019800" y="495620"/>
            <a:ext cx="5862084" cy="1107996"/>
          </a:xfrm>
          <a:prstGeom prst="rect">
            <a:avLst/>
          </a:prstGeom>
          <a:noFill/>
        </p:spPr>
        <p:txBody>
          <a:bodyPr wrap="square" rtlCol="0">
            <a:spAutoFit/>
          </a:bodyPr>
          <a:lstStyle/>
          <a:p>
            <a:r>
              <a:rPr lang="en-US" sz="6600" dirty="0">
                <a:solidFill>
                  <a:schemeClr val="bg1"/>
                </a:solidFill>
                <a:latin typeface=" exo 2 light"/>
              </a:rPr>
              <a:t>View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55471B75-2302-9BCD-7AEF-3EC6A518C1D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3FE9374D-88B6-9C75-E219-3AEA5F2BBC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7" name="Picture 6">
            <a:extLst>
              <a:ext uri="{FF2B5EF4-FFF2-40B4-BE49-F238E27FC236}">
                <a16:creationId xmlns:a16="http://schemas.microsoft.com/office/drawing/2014/main" id="{A3B0FA6B-EFEB-03DA-BF16-DBBF808CBF39}"/>
              </a:ext>
            </a:extLst>
          </p:cNvPr>
          <p:cNvPicPr>
            <a:picLocks noChangeAspect="1"/>
          </p:cNvPicPr>
          <p:nvPr/>
        </p:nvPicPr>
        <p:blipFill>
          <a:blip r:embed="rId5"/>
          <a:stretch>
            <a:fillRect/>
          </a:stretch>
        </p:blipFill>
        <p:spPr>
          <a:xfrm>
            <a:off x="7162800" y="3619500"/>
            <a:ext cx="8991600" cy="4046220"/>
          </a:xfrm>
          <a:prstGeom prst="rect">
            <a:avLst/>
          </a:prstGeom>
        </p:spPr>
      </p:pic>
      <p:pic>
        <p:nvPicPr>
          <p:cNvPr id="6" name="Picture 5">
            <a:extLst>
              <a:ext uri="{FF2B5EF4-FFF2-40B4-BE49-F238E27FC236}">
                <a16:creationId xmlns:a16="http://schemas.microsoft.com/office/drawing/2014/main" id="{6F82EF3F-0D7D-2820-0A13-7FB8E1D49808}"/>
              </a:ext>
            </a:extLst>
          </p:cNvPr>
          <p:cNvPicPr>
            <a:picLocks noChangeAspect="1"/>
          </p:cNvPicPr>
          <p:nvPr/>
        </p:nvPicPr>
        <p:blipFill>
          <a:blip r:embed="rId6"/>
          <a:stretch>
            <a:fillRect/>
          </a:stretch>
        </p:blipFill>
        <p:spPr>
          <a:xfrm>
            <a:off x="2453640" y="1894047"/>
            <a:ext cx="3566160" cy="7924800"/>
          </a:xfrm>
          <a:prstGeom prst="rect">
            <a:avLst/>
          </a:prstGeom>
        </p:spPr>
      </p:pic>
      <p:pic>
        <p:nvPicPr>
          <p:cNvPr id="4" name="Picture 7">
            <a:extLst>
              <a:ext uri="{FF2B5EF4-FFF2-40B4-BE49-F238E27FC236}">
                <a16:creationId xmlns:a16="http://schemas.microsoft.com/office/drawing/2014/main" id="{30E07B75-D01F-7478-153F-563D87DD3F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67B3AE51-2B16-CFA0-8C0E-335DB5CFBB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380114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5354150" y="495620"/>
            <a:ext cx="6090684" cy="1107996"/>
          </a:xfrm>
          <a:prstGeom prst="rect">
            <a:avLst/>
          </a:prstGeom>
          <a:noFill/>
        </p:spPr>
        <p:txBody>
          <a:bodyPr wrap="square" rtlCol="0">
            <a:spAutoFit/>
          </a:bodyPr>
          <a:lstStyle/>
          <a:p>
            <a:r>
              <a:rPr lang="en-US" sz="6600" dirty="0">
                <a:solidFill>
                  <a:schemeClr val="bg1"/>
                </a:solidFill>
                <a:latin typeface=" exo 2 light"/>
              </a:rPr>
              <a:t> Review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41E16F5E-5444-F53B-4EF1-92D8C47904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6B361A5A-F67D-7C0B-44C7-390281DEF8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9" name="Picture 8">
            <a:extLst>
              <a:ext uri="{FF2B5EF4-FFF2-40B4-BE49-F238E27FC236}">
                <a16:creationId xmlns:a16="http://schemas.microsoft.com/office/drawing/2014/main" id="{F4C80ECE-765D-DB2C-A35D-3CDC3C3ED8BA}"/>
              </a:ext>
            </a:extLst>
          </p:cNvPr>
          <p:cNvPicPr>
            <a:picLocks noChangeAspect="1"/>
          </p:cNvPicPr>
          <p:nvPr/>
        </p:nvPicPr>
        <p:blipFill>
          <a:blip r:embed="rId5"/>
          <a:stretch>
            <a:fillRect/>
          </a:stretch>
        </p:blipFill>
        <p:spPr>
          <a:xfrm>
            <a:off x="7134447" y="3619500"/>
            <a:ext cx="8991600" cy="4046220"/>
          </a:xfrm>
          <a:prstGeom prst="rect">
            <a:avLst/>
          </a:prstGeom>
        </p:spPr>
      </p:pic>
      <p:pic>
        <p:nvPicPr>
          <p:cNvPr id="5" name="Picture 4">
            <a:extLst>
              <a:ext uri="{FF2B5EF4-FFF2-40B4-BE49-F238E27FC236}">
                <a16:creationId xmlns:a16="http://schemas.microsoft.com/office/drawing/2014/main" id="{E57E7045-FBB8-ECE1-790C-17875CC497F7}"/>
              </a:ext>
            </a:extLst>
          </p:cNvPr>
          <p:cNvPicPr>
            <a:picLocks noChangeAspect="1"/>
          </p:cNvPicPr>
          <p:nvPr/>
        </p:nvPicPr>
        <p:blipFill>
          <a:blip r:embed="rId6"/>
          <a:stretch>
            <a:fillRect/>
          </a:stretch>
        </p:blipFill>
        <p:spPr>
          <a:xfrm>
            <a:off x="2438400" y="1869238"/>
            <a:ext cx="3566160" cy="7924800"/>
          </a:xfrm>
          <a:prstGeom prst="rect">
            <a:avLst/>
          </a:prstGeom>
        </p:spPr>
      </p:pic>
      <p:pic>
        <p:nvPicPr>
          <p:cNvPr id="4" name="Picture 7">
            <a:extLst>
              <a:ext uri="{FF2B5EF4-FFF2-40B4-BE49-F238E27FC236}">
                <a16:creationId xmlns:a16="http://schemas.microsoft.com/office/drawing/2014/main" id="{13F493FD-4788-B370-55E3-788CF32112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73B68200-45D6-98DC-CE31-D54286D1E0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3782628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5354150" y="495620"/>
            <a:ext cx="6471684" cy="1107996"/>
          </a:xfrm>
          <a:prstGeom prst="rect">
            <a:avLst/>
          </a:prstGeom>
          <a:noFill/>
        </p:spPr>
        <p:txBody>
          <a:bodyPr wrap="square" rtlCol="0">
            <a:spAutoFit/>
          </a:bodyPr>
          <a:lstStyle/>
          <a:p>
            <a:r>
              <a:rPr lang="en-US" sz="6600" dirty="0">
                <a:solidFill>
                  <a:schemeClr val="bg1"/>
                </a:solidFill>
                <a:latin typeface=" exo 2 light"/>
              </a:rPr>
              <a:t>Delivery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CDB1C7F8-110B-34A6-3502-3137148C58B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FFB222D3-C7CB-11BC-19C3-71CB824355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7" name="Picture 6">
            <a:extLst>
              <a:ext uri="{FF2B5EF4-FFF2-40B4-BE49-F238E27FC236}">
                <a16:creationId xmlns:a16="http://schemas.microsoft.com/office/drawing/2014/main" id="{72C0CA78-DD97-6FC4-34C9-65FD89DD6D66}"/>
              </a:ext>
            </a:extLst>
          </p:cNvPr>
          <p:cNvPicPr>
            <a:picLocks noChangeAspect="1"/>
          </p:cNvPicPr>
          <p:nvPr/>
        </p:nvPicPr>
        <p:blipFill>
          <a:blip r:embed="rId5"/>
          <a:stretch>
            <a:fillRect/>
          </a:stretch>
        </p:blipFill>
        <p:spPr>
          <a:xfrm>
            <a:off x="7162800" y="3805870"/>
            <a:ext cx="8991600" cy="4046220"/>
          </a:xfrm>
          <a:prstGeom prst="rect">
            <a:avLst/>
          </a:prstGeom>
        </p:spPr>
      </p:pic>
      <p:pic>
        <p:nvPicPr>
          <p:cNvPr id="6" name="Picture 5">
            <a:extLst>
              <a:ext uri="{FF2B5EF4-FFF2-40B4-BE49-F238E27FC236}">
                <a16:creationId xmlns:a16="http://schemas.microsoft.com/office/drawing/2014/main" id="{FB5CC407-6692-4F40-BB99-232E255FAF58}"/>
              </a:ext>
            </a:extLst>
          </p:cNvPr>
          <p:cNvPicPr>
            <a:picLocks noChangeAspect="1"/>
          </p:cNvPicPr>
          <p:nvPr/>
        </p:nvPicPr>
        <p:blipFill>
          <a:blip r:embed="rId6"/>
          <a:stretch>
            <a:fillRect/>
          </a:stretch>
        </p:blipFill>
        <p:spPr>
          <a:xfrm>
            <a:off x="2410046" y="1866580"/>
            <a:ext cx="3566160" cy="7924800"/>
          </a:xfrm>
          <a:prstGeom prst="rect">
            <a:avLst/>
          </a:prstGeom>
        </p:spPr>
      </p:pic>
      <p:pic>
        <p:nvPicPr>
          <p:cNvPr id="4" name="Picture 7">
            <a:extLst>
              <a:ext uri="{FF2B5EF4-FFF2-40B4-BE49-F238E27FC236}">
                <a16:creationId xmlns:a16="http://schemas.microsoft.com/office/drawing/2014/main" id="{5E06EAC0-B7D3-36E5-6136-B5E4B503F1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E0AC6DA3-9537-3BF9-8C26-6CFF1B6BD0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349183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5354150" y="495620"/>
            <a:ext cx="6471684" cy="1107996"/>
          </a:xfrm>
          <a:prstGeom prst="rect">
            <a:avLst/>
          </a:prstGeom>
          <a:noFill/>
        </p:spPr>
        <p:txBody>
          <a:bodyPr wrap="square" rtlCol="0">
            <a:spAutoFit/>
          </a:bodyPr>
          <a:lstStyle/>
          <a:p>
            <a:r>
              <a:rPr lang="en-US" sz="6600" dirty="0">
                <a:solidFill>
                  <a:schemeClr val="bg1"/>
                </a:solidFill>
                <a:latin typeface=" exo 2 light"/>
              </a:rPr>
              <a:t>Splash </a:t>
            </a:r>
            <a:r>
              <a:rPr lang="en-US" sz="6600" dirty="0">
                <a:solidFill>
                  <a:schemeClr val="accent6">
                    <a:lumMod val="75000"/>
                  </a:schemeClr>
                </a:solidFill>
                <a:latin typeface=" exo 2 light"/>
              </a:rPr>
              <a:t>Screen</a:t>
            </a:r>
          </a:p>
        </p:txBody>
      </p:sp>
      <p:pic>
        <p:nvPicPr>
          <p:cNvPr id="2" name="Picture 8">
            <a:extLst>
              <a:ext uri="{FF2B5EF4-FFF2-40B4-BE49-F238E27FC236}">
                <a16:creationId xmlns:a16="http://schemas.microsoft.com/office/drawing/2014/main" id="{E6560525-BC33-8EA0-EFF2-B3EE12DF7A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400" y="8039101"/>
            <a:ext cx="2057400" cy="2057400"/>
          </a:xfrm>
          <a:prstGeom prst="rect">
            <a:avLst/>
          </a:prstGeom>
        </p:spPr>
      </p:pic>
      <p:pic>
        <p:nvPicPr>
          <p:cNvPr id="3" name="Picture 8">
            <a:extLst>
              <a:ext uri="{FF2B5EF4-FFF2-40B4-BE49-F238E27FC236}">
                <a16:creationId xmlns:a16="http://schemas.microsoft.com/office/drawing/2014/main" id="{4E334225-1900-7C8E-B785-B690B42A9A5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898" y="190500"/>
            <a:ext cx="2057400" cy="2057400"/>
          </a:xfrm>
          <a:prstGeom prst="rect">
            <a:avLst/>
          </a:prstGeom>
        </p:spPr>
      </p:pic>
      <p:pic>
        <p:nvPicPr>
          <p:cNvPr id="5" name="Picture 4">
            <a:extLst>
              <a:ext uri="{FF2B5EF4-FFF2-40B4-BE49-F238E27FC236}">
                <a16:creationId xmlns:a16="http://schemas.microsoft.com/office/drawing/2014/main" id="{69665403-BA70-A4BD-DCF7-8C50433AFF10}"/>
              </a:ext>
            </a:extLst>
          </p:cNvPr>
          <p:cNvPicPr>
            <a:picLocks noChangeAspect="1"/>
          </p:cNvPicPr>
          <p:nvPr/>
        </p:nvPicPr>
        <p:blipFill>
          <a:blip r:embed="rId5"/>
          <a:stretch>
            <a:fillRect/>
          </a:stretch>
        </p:blipFill>
        <p:spPr>
          <a:xfrm>
            <a:off x="2514600" y="1866580"/>
            <a:ext cx="3566160" cy="7924800"/>
          </a:xfrm>
          <a:prstGeom prst="rect">
            <a:avLst/>
          </a:prstGeom>
        </p:spPr>
      </p:pic>
      <p:pic>
        <p:nvPicPr>
          <p:cNvPr id="9" name="Picture 8">
            <a:extLst>
              <a:ext uri="{FF2B5EF4-FFF2-40B4-BE49-F238E27FC236}">
                <a16:creationId xmlns:a16="http://schemas.microsoft.com/office/drawing/2014/main" id="{06E4A543-8125-A9D0-CFBA-94D06487C163}"/>
              </a:ext>
            </a:extLst>
          </p:cNvPr>
          <p:cNvPicPr>
            <a:picLocks noChangeAspect="1"/>
          </p:cNvPicPr>
          <p:nvPr/>
        </p:nvPicPr>
        <p:blipFill>
          <a:blip r:embed="rId6"/>
          <a:stretch>
            <a:fillRect/>
          </a:stretch>
        </p:blipFill>
        <p:spPr>
          <a:xfrm>
            <a:off x="7162800" y="3314700"/>
            <a:ext cx="8991600" cy="4046220"/>
          </a:xfrm>
          <a:prstGeom prst="rect">
            <a:avLst/>
          </a:prstGeom>
        </p:spPr>
      </p:pic>
      <p:pic>
        <p:nvPicPr>
          <p:cNvPr id="4" name="Picture 7">
            <a:extLst>
              <a:ext uri="{FF2B5EF4-FFF2-40B4-BE49-F238E27FC236}">
                <a16:creationId xmlns:a16="http://schemas.microsoft.com/office/drawing/2014/main" id="{725C3C3B-3816-47A6-9199-A6AB78449D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23E91BE5-6EEE-7229-6616-479C70FF74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48202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59192" y="3564247"/>
            <a:ext cx="1612281" cy="1612281"/>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7722" y="195150"/>
            <a:ext cx="1612281" cy="1612281"/>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65488" y="9351327"/>
            <a:ext cx="1612281" cy="1612281"/>
          </a:xfrm>
          <a:prstGeom prst="rect">
            <a:avLst/>
          </a:prstGeom>
        </p:spPr>
      </p:pic>
      <p:sp>
        <p:nvSpPr>
          <p:cNvPr id="13" name="TextBox 13"/>
          <p:cNvSpPr txBox="1"/>
          <p:nvPr/>
        </p:nvSpPr>
        <p:spPr>
          <a:xfrm>
            <a:off x="4878974" y="410464"/>
            <a:ext cx="9853676" cy="980589"/>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 exo 2 light"/>
              </a:rPr>
              <a:t>Details About </a:t>
            </a:r>
            <a:r>
              <a:rPr lang="en-US" sz="6600" dirty="0">
                <a:solidFill>
                  <a:schemeClr val="bg1"/>
                </a:solidFill>
                <a:latin typeface=" exo 2 light"/>
              </a:rPr>
              <a:t>Transitions</a:t>
            </a:r>
          </a:p>
        </p:txBody>
      </p:sp>
      <p:sp>
        <p:nvSpPr>
          <p:cNvPr id="14" name="TextBox 14"/>
          <p:cNvSpPr txBox="1"/>
          <p:nvPr/>
        </p:nvSpPr>
        <p:spPr>
          <a:xfrm>
            <a:off x="10628046" y="1245300"/>
            <a:ext cx="6932026" cy="980589"/>
          </a:xfrm>
          <a:prstGeom prst="rect">
            <a:avLst/>
          </a:prstGeom>
        </p:spPr>
        <p:txBody>
          <a:bodyPr wrap="square" lIns="0" tIns="0" rIns="0" bIns="0" rtlCol="0" anchor="t">
            <a:spAutoFit/>
          </a:bodyPr>
          <a:lstStyle/>
          <a:p>
            <a:pPr>
              <a:lnSpc>
                <a:spcPts val="8400"/>
              </a:lnSpc>
              <a:spcBef>
                <a:spcPct val="0"/>
              </a:spcBef>
            </a:pPr>
            <a:r>
              <a:rPr lang="en-US" sz="6600" dirty="0">
                <a:solidFill>
                  <a:srgbClr val="E6760F"/>
                </a:solidFill>
                <a:latin typeface=" exo 2 light"/>
              </a:rPr>
              <a:t>Between Screens</a:t>
            </a:r>
          </a:p>
        </p:txBody>
      </p:sp>
      <p:sp>
        <p:nvSpPr>
          <p:cNvPr id="16" name="TextBox 16"/>
          <p:cNvSpPr txBox="1"/>
          <p:nvPr/>
        </p:nvSpPr>
        <p:spPr>
          <a:xfrm>
            <a:off x="9625194" y="2583705"/>
            <a:ext cx="7596892"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Login Button in the login screen is clicked, the user is directed to the Dashboard if the credentials match.  </a:t>
            </a:r>
          </a:p>
        </p:txBody>
      </p:sp>
      <p:sp>
        <p:nvSpPr>
          <p:cNvPr id="17" name="TextBox 17"/>
          <p:cNvSpPr txBox="1"/>
          <p:nvPr/>
        </p:nvSpPr>
        <p:spPr>
          <a:xfrm>
            <a:off x="8645085" y="5424047"/>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04</a:t>
            </a:r>
          </a:p>
        </p:txBody>
      </p:sp>
      <p:sp>
        <p:nvSpPr>
          <p:cNvPr id="19" name="TextBox 19"/>
          <p:cNvSpPr txBox="1"/>
          <p:nvPr/>
        </p:nvSpPr>
        <p:spPr>
          <a:xfrm>
            <a:off x="9625194" y="3541231"/>
            <a:ext cx="8053206"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Sign-Up button in the Login screen is clicked, the user is directed to the Sign-up page</a:t>
            </a:r>
          </a:p>
        </p:txBody>
      </p:sp>
      <p:sp>
        <p:nvSpPr>
          <p:cNvPr id="20" name="TextBox 20"/>
          <p:cNvSpPr txBox="1"/>
          <p:nvPr/>
        </p:nvSpPr>
        <p:spPr>
          <a:xfrm>
            <a:off x="8645085" y="3505199"/>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02</a:t>
            </a:r>
          </a:p>
        </p:txBody>
      </p:sp>
      <p:pic>
        <p:nvPicPr>
          <p:cNvPr id="32" name="Picture 31">
            <a:extLst>
              <a:ext uri="{FF2B5EF4-FFF2-40B4-BE49-F238E27FC236}">
                <a16:creationId xmlns:a16="http://schemas.microsoft.com/office/drawing/2014/main" id="{1FEA38C9-18C7-9DB5-0062-336852208028}"/>
              </a:ext>
            </a:extLst>
          </p:cNvPr>
          <p:cNvPicPr>
            <a:picLocks noChangeAspect="1"/>
          </p:cNvPicPr>
          <p:nvPr/>
        </p:nvPicPr>
        <p:blipFill>
          <a:blip r:embed="rId4"/>
          <a:stretch>
            <a:fillRect/>
          </a:stretch>
        </p:blipFill>
        <p:spPr>
          <a:xfrm>
            <a:off x="1925590" y="4296114"/>
            <a:ext cx="4572000" cy="2057400"/>
          </a:xfrm>
          <a:prstGeom prst="rect">
            <a:avLst/>
          </a:prstGeom>
        </p:spPr>
      </p:pic>
      <p:sp>
        <p:nvSpPr>
          <p:cNvPr id="35" name="TextBox 17">
            <a:extLst>
              <a:ext uri="{FF2B5EF4-FFF2-40B4-BE49-F238E27FC236}">
                <a16:creationId xmlns:a16="http://schemas.microsoft.com/office/drawing/2014/main" id="{59922D8B-D6B9-1A68-1513-620EA06A3D0F}"/>
              </a:ext>
            </a:extLst>
          </p:cNvPr>
          <p:cNvSpPr txBox="1"/>
          <p:nvPr/>
        </p:nvSpPr>
        <p:spPr>
          <a:xfrm>
            <a:off x="8662806" y="6353406"/>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05</a:t>
            </a:r>
          </a:p>
        </p:txBody>
      </p:sp>
      <p:sp>
        <p:nvSpPr>
          <p:cNvPr id="36" name="TextBox 17">
            <a:extLst>
              <a:ext uri="{FF2B5EF4-FFF2-40B4-BE49-F238E27FC236}">
                <a16:creationId xmlns:a16="http://schemas.microsoft.com/office/drawing/2014/main" id="{4556FF78-9E03-4E91-BE1A-E21D4758F01F}"/>
              </a:ext>
            </a:extLst>
          </p:cNvPr>
          <p:cNvSpPr txBox="1"/>
          <p:nvPr/>
        </p:nvSpPr>
        <p:spPr>
          <a:xfrm>
            <a:off x="8645085" y="7278459"/>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06</a:t>
            </a:r>
          </a:p>
        </p:txBody>
      </p:sp>
      <p:sp>
        <p:nvSpPr>
          <p:cNvPr id="37" name="TextBox 17">
            <a:extLst>
              <a:ext uri="{FF2B5EF4-FFF2-40B4-BE49-F238E27FC236}">
                <a16:creationId xmlns:a16="http://schemas.microsoft.com/office/drawing/2014/main" id="{73DCDC07-E1A7-9DB0-E835-407F63F0E816}"/>
              </a:ext>
            </a:extLst>
          </p:cNvPr>
          <p:cNvSpPr txBox="1"/>
          <p:nvPr/>
        </p:nvSpPr>
        <p:spPr>
          <a:xfrm>
            <a:off x="8645085" y="4439687"/>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03</a:t>
            </a:r>
          </a:p>
        </p:txBody>
      </p:sp>
      <p:sp>
        <p:nvSpPr>
          <p:cNvPr id="38" name="TextBox 17">
            <a:extLst>
              <a:ext uri="{FF2B5EF4-FFF2-40B4-BE49-F238E27FC236}">
                <a16:creationId xmlns:a16="http://schemas.microsoft.com/office/drawing/2014/main" id="{86C5EC22-34FC-93DA-8932-327C13D4AAC5}"/>
              </a:ext>
            </a:extLst>
          </p:cNvPr>
          <p:cNvSpPr txBox="1"/>
          <p:nvPr/>
        </p:nvSpPr>
        <p:spPr>
          <a:xfrm>
            <a:off x="8662806" y="2488858"/>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01</a:t>
            </a:r>
          </a:p>
        </p:txBody>
      </p:sp>
      <p:sp>
        <p:nvSpPr>
          <p:cNvPr id="39" name="TextBox 17">
            <a:extLst>
              <a:ext uri="{FF2B5EF4-FFF2-40B4-BE49-F238E27FC236}">
                <a16:creationId xmlns:a16="http://schemas.microsoft.com/office/drawing/2014/main" id="{E638479D-C753-AFB0-921B-332C75A7A668}"/>
              </a:ext>
            </a:extLst>
          </p:cNvPr>
          <p:cNvSpPr txBox="1"/>
          <p:nvPr/>
        </p:nvSpPr>
        <p:spPr>
          <a:xfrm>
            <a:off x="8662806" y="8244974"/>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07</a:t>
            </a:r>
          </a:p>
        </p:txBody>
      </p:sp>
      <p:sp>
        <p:nvSpPr>
          <p:cNvPr id="2" name="TextBox 16">
            <a:extLst>
              <a:ext uri="{FF2B5EF4-FFF2-40B4-BE49-F238E27FC236}">
                <a16:creationId xmlns:a16="http://schemas.microsoft.com/office/drawing/2014/main" id="{4D969116-E65F-70D5-9491-CE0A9F25F53D}"/>
              </a:ext>
            </a:extLst>
          </p:cNvPr>
          <p:cNvSpPr txBox="1"/>
          <p:nvPr/>
        </p:nvSpPr>
        <p:spPr>
          <a:xfrm>
            <a:off x="9607473" y="4497727"/>
            <a:ext cx="7614613"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user click on Sign in button in the sign-up screen the app will direct the user to the Login screen. </a:t>
            </a:r>
          </a:p>
        </p:txBody>
      </p:sp>
      <p:sp>
        <p:nvSpPr>
          <p:cNvPr id="3" name="TextBox 16">
            <a:extLst>
              <a:ext uri="{FF2B5EF4-FFF2-40B4-BE49-F238E27FC236}">
                <a16:creationId xmlns:a16="http://schemas.microsoft.com/office/drawing/2014/main" id="{76832EDE-3248-ADF3-ED45-68561EB973C2}"/>
              </a:ext>
            </a:extLst>
          </p:cNvPr>
          <p:cNvSpPr txBox="1"/>
          <p:nvPr/>
        </p:nvSpPr>
        <p:spPr>
          <a:xfrm>
            <a:off x="9607473" y="5457974"/>
            <a:ext cx="7614612"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From the  Dashboard user can select bars, pubs, restaurants and the delivery service as they wish by clicking the button with icons.</a:t>
            </a:r>
          </a:p>
        </p:txBody>
      </p:sp>
      <p:sp>
        <p:nvSpPr>
          <p:cNvPr id="4" name="TextBox 16">
            <a:extLst>
              <a:ext uri="{FF2B5EF4-FFF2-40B4-BE49-F238E27FC236}">
                <a16:creationId xmlns:a16="http://schemas.microsoft.com/office/drawing/2014/main" id="{88B72FA2-FF6B-DEBF-0B42-D7143BA448F2}"/>
              </a:ext>
            </a:extLst>
          </p:cNvPr>
          <p:cNvSpPr txBox="1"/>
          <p:nvPr/>
        </p:nvSpPr>
        <p:spPr>
          <a:xfrm>
            <a:off x="9568487" y="7351667"/>
            <a:ext cx="7653597"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In the Locate screen the user can simply click on a suggestion or a spot through the map and it opens in the view screen. </a:t>
            </a:r>
          </a:p>
        </p:txBody>
      </p:sp>
      <p:sp>
        <p:nvSpPr>
          <p:cNvPr id="15" name="TextBox 16">
            <a:extLst>
              <a:ext uri="{FF2B5EF4-FFF2-40B4-BE49-F238E27FC236}">
                <a16:creationId xmlns:a16="http://schemas.microsoft.com/office/drawing/2014/main" id="{465F252F-BBA4-F594-91A2-970332B1A778}"/>
              </a:ext>
            </a:extLst>
          </p:cNvPr>
          <p:cNvSpPr txBox="1"/>
          <p:nvPr/>
        </p:nvSpPr>
        <p:spPr>
          <a:xfrm>
            <a:off x="9596841" y="6407011"/>
            <a:ext cx="7625244"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Each screen includes a bottom navigation panel where the user can access all five screens as they wish. </a:t>
            </a:r>
          </a:p>
        </p:txBody>
      </p:sp>
      <p:sp>
        <p:nvSpPr>
          <p:cNvPr id="18" name="TextBox 17">
            <a:extLst>
              <a:ext uri="{FF2B5EF4-FFF2-40B4-BE49-F238E27FC236}">
                <a16:creationId xmlns:a16="http://schemas.microsoft.com/office/drawing/2014/main" id="{B8094298-FF8A-6F30-1E0F-95927175689F}"/>
              </a:ext>
            </a:extLst>
          </p:cNvPr>
          <p:cNvSpPr txBox="1"/>
          <p:nvPr/>
        </p:nvSpPr>
        <p:spPr>
          <a:xfrm>
            <a:off x="8662806" y="9132871"/>
            <a:ext cx="962388" cy="734304"/>
          </a:xfrm>
          <a:prstGeom prst="rect">
            <a:avLst/>
          </a:prstGeom>
        </p:spPr>
        <p:txBody>
          <a:bodyPr lIns="0" tIns="0" rIns="0" bIns="0" rtlCol="0" anchor="t">
            <a:spAutoFit/>
          </a:bodyPr>
          <a:lstStyle/>
          <a:p>
            <a:pPr>
              <a:lnSpc>
                <a:spcPts val="6356"/>
              </a:lnSpc>
              <a:spcBef>
                <a:spcPct val="0"/>
              </a:spcBef>
            </a:pPr>
            <a:r>
              <a:rPr lang="en-US" sz="4540" dirty="0">
                <a:solidFill>
                  <a:srgbClr val="E6760F"/>
                </a:solidFill>
                <a:latin typeface=" exo 2 light"/>
              </a:rPr>
              <a:t>08</a:t>
            </a:r>
          </a:p>
        </p:txBody>
      </p:sp>
      <p:sp>
        <p:nvSpPr>
          <p:cNvPr id="21" name="TextBox 16">
            <a:extLst>
              <a:ext uri="{FF2B5EF4-FFF2-40B4-BE49-F238E27FC236}">
                <a16:creationId xmlns:a16="http://schemas.microsoft.com/office/drawing/2014/main" id="{9FA9A771-3A38-D7C6-C63D-C039604442D3}"/>
              </a:ext>
            </a:extLst>
          </p:cNvPr>
          <p:cNvSpPr txBox="1"/>
          <p:nvPr/>
        </p:nvSpPr>
        <p:spPr>
          <a:xfrm>
            <a:off x="9596841" y="8296323"/>
            <a:ext cx="8081559"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User click on a delivery partner through the delivery screen it opens the delivery app or the delivery service in a separate screen.</a:t>
            </a:r>
          </a:p>
        </p:txBody>
      </p:sp>
      <p:sp>
        <p:nvSpPr>
          <p:cNvPr id="22" name="TextBox 16">
            <a:extLst>
              <a:ext uri="{FF2B5EF4-FFF2-40B4-BE49-F238E27FC236}">
                <a16:creationId xmlns:a16="http://schemas.microsoft.com/office/drawing/2014/main" id="{753E5DA2-E70D-CA64-D862-7152F44739F8}"/>
              </a:ext>
            </a:extLst>
          </p:cNvPr>
          <p:cNvSpPr txBox="1"/>
          <p:nvPr/>
        </p:nvSpPr>
        <p:spPr>
          <a:xfrm>
            <a:off x="9596841" y="9159673"/>
            <a:ext cx="8081559" cy="680699"/>
          </a:xfrm>
          <a:prstGeom prst="rect">
            <a:avLst/>
          </a:prstGeom>
        </p:spPr>
        <p:txBody>
          <a:bodyPr wrap="square" lIns="0" tIns="0" rIns="0" bIns="0" rtlCol="0" anchor="t">
            <a:spAutoFit/>
          </a:bodyPr>
          <a:lstStyle/>
          <a:p>
            <a:pPr>
              <a:lnSpc>
                <a:spcPts val="2799"/>
              </a:lnSpc>
              <a:spcBef>
                <a:spcPct val="0"/>
              </a:spcBef>
            </a:pPr>
            <a:r>
              <a:rPr lang="en-US" sz="1999" dirty="0">
                <a:solidFill>
                  <a:schemeClr val="bg1"/>
                </a:solidFill>
                <a:latin typeface=" exo 2 light"/>
              </a:rPr>
              <a:t>When the App loads it displays a splash screen for the user for like two seconds.</a:t>
            </a:r>
          </a:p>
        </p:txBody>
      </p:sp>
      <p:pic>
        <p:nvPicPr>
          <p:cNvPr id="24" name="Picture 23">
            <a:extLst>
              <a:ext uri="{FF2B5EF4-FFF2-40B4-BE49-F238E27FC236}">
                <a16:creationId xmlns:a16="http://schemas.microsoft.com/office/drawing/2014/main" id="{2BF9DA9E-AAF5-F66F-56D5-AF0833293440}"/>
              </a:ext>
            </a:extLst>
          </p:cNvPr>
          <p:cNvPicPr>
            <a:picLocks noChangeAspect="1"/>
          </p:cNvPicPr>
          <p:nvPr/>
        </p:nvPicPr>
        <p:blipFill>
          <a:blip r:embed="rId5"/>
          <a:stretch>
            <a:fillRect/>
          </a:stretch>
        </p:blipFill>
        <p:spPr>
          <a:xfrm>
            <a:off x="415696" y="688930"/>
            <a:ext cx="2057400" cy="4572000"/>
          </a:xfrm>
          <a:prstGeom prst="rect">
            <a:avLst/>
          </a:prstGeom>
        </p:spPr>
      </p:pic>
      <p:pic>
        <p:nvPicPr>
          <p:cNvPr id="26" name="Picture 25">
            <a:extLst>
              <a:ext uri="{FF2B5EF4-FFF2-40B4-BE49-F238E27FC236}">
                <a16:creationId xmlns:a16="http://schemas.microsoft.com/office/drawing/2014/main" id="{3698FDA1-468C-CFD9-CC15-55C4465CF332}"/>
              </a:ext>
            </a:extLst>
          </p:cNvPr>
          <p:cNvPicPr>
            <a:picLocks noChangeAspect="1"/>
          </p:cNvPicPr>
          <p:nvPr/>
        </p:nvPicPr>
        <p:blipFill>
          <a:blip r:embed="rId6"/>
          <a:stretch>
            <a:fillRect/>
          </a:stretch>
        </p:blipFill>
        <p:spPr>
          <a:xfrm>
            <a:off x="3214229" y="5700291"/>
            <a:ext cx="2057400" cy="4572000"/>
          </a:xfrm>
          <a:prstGeom prst="rect">
            <a:avLst/>
          </a:prstGeom>
        </p:spPr>
      </p:pic>
      <p:pic>
        <p:nvPicPr>
          <p:cNvPr id="5" name="Picture 7">
            <a:extLst>
              <a:ext uri="{FF2B5EF4-FFF2-40B4-BE49-F238E27FC236}">
                <a16:creationId xmlns:a16="http://schemas.microsoft.com/office/drawing/2014/main" id="{E2739665-54D6-9666-CE73-4B89DF4B6A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7BA1B5E2-56D2-60C9-01AA-07236D5DC6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grpSp>
        <p:nvGrpSpPr>
          <p:cNvPr id="5" name="Group 5"/>
          <p:cNvGrpSpPr/>
          <p:nvPr/>
        </p:nvGrpSpPr>
        <p:grpSpPr>
          <a:xfrm>
            <a:off x="743801" y="1335357"/>
            <a:ext cx="203098" cy="20309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7" name="TextBox 7"/>
          <p:cNvSpPr txBox="1"/>
          <p:nvPr/>
        </p:nvSpPr>
        <p:spPr>
          <a:xfrm>
            <a:off x="1322888" y="1233242"/>
            <a:ext cx="8301467" cy="1261820"/>
          </a:xfrm>
          <a:prstGeom prst="rect">
            <a:avLst/>
          </a:prstGeom>
        </p:spPr>
        <p:txBody>
          <a:bodyPr wrap="square" lIns="0" tIns="0" rIns="0" bIns="0" rtlCol="0" anchor="t">
            <a:spAutoFit/>
          </a:bodyPr>
          <a:lstStyle/>
          <a:p>
            <a:pPr>
              <a:lnSpc>
                <a:spcPts val="3395"/>
              </a:lnSpc>
              <a:spcBef>
                <a:spcPct val="0"/>
              </a:spcBef>
            </a:pPr>
            <a:r>
              <a:rPr lang="en-US" sz="2400" b="1" dirty="0">
                <a:solidFill>
                  <a:srgbClr val="FFFFFF"/>
                </a:solidFill>
                <a:latin typeface=" exo 2 light"/>
              </a:rPr>
              <a:t>Discovering Spots : </a:t>
            </a:r>
            <a:r>
              <a:rPr lang="en-US" sz="2400" dirty="0">
                <a:solidFill>
                  <a:srgbClr val="FFFFFF"/>
                </a:solidFill>
                <a:latin typeface=" exo 2 light"/>
              </a:rPr>
              <a:t>Users can easily explore various bars, pubs, and restaurants in their area through the app's search function. Filters can be used as well</a:t>
            </a:r>
          </a:p>
        </p:txBody>
      </p:sp>
      <p:grpSp>
        <p:nvGrpSpPr>
          <p:cNvPr id="8" name="Group 8"/>
          <p:cNvGrpSpPr/>
          <p:nvPr/>
        </p:nvGrpSpPr>
        <p:grpSpPr>
          <a:xfrm>
            <a:off x="744254" y="2874167"/>
            <a:ext cx="203098" cy="20309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10" name="TextBox 10"/>
          <p:cNvSpPr txBox="1"/>
          <p:nvPr/>
        </p:nvSpPr>
        <p:spPr>
          <a:xfrm>
            <a:off x="1304364" y="2728783"/>
            <a:ext cx="8301467" cy="826445"/>
          </a:xfrm>
          <a:prstGeom prst="rect">
            <a:avLst/>
          </a:prstGeom>
        </p:spPr>
        <p:txBody>
          <a:bodyPr wrap="square" lIns="0" tIns="0" rIns="0" bIns="0" rtlCol="0" anchor="t">
            <a:spAutoFit/>
          </a:bodyPr>
          <a:lstStyle/>
          <a:p>
            <a:pPr>
              <a:lnSpc>
                <a:spcPts val="3395"/>
              </a:lnSpc>
              <a:spcBef>
                <a:spcPct val="0"/>
              </a:spcBef>
            </a:pPr>
            <a:r>
              <a:rPr lang="en-US" sz="2425" b="1" dirty="0">
                <a:solidFill>
                  <a:srgbClr val="FFFFFF"/>
                </a:solidFill>
                <a:latin typeface=" exo 2 light"/>
              </a:rPr>
              <a:t>Rating and Reviewing </a:t>
            </a:r>
            <a:r>
              <a:rPr lang="en-US" sz="2425" dirty="0">
                <a:solidFill>
                  <a:srgbClr val="FFFFFF"/>
                </a:solidFill>
                <a:latin typeface=" exo 2 light"/>
              </a:rPr>
              <a:t>: Users can rate and review bars, pubs, and restaurants they have visited through the app. </a:t>
            </a:r>
          </a:p>
        </p:txBody>
      </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919630" y="6983016"/>
            <a:ext cx="2057400" cy="2057400"/>
          </a:xfrm>
          <a:prstGeom prst="rect">
            <a:avLst/>
          </a:prstGeom>
        </p:spPr>
      </p:pic>
      <p:sp>
        <p:nvSpPr>
          <p:cNvPr id="17" name="TextBox 17"/>
          <p:cNvSpPr txBox="1"/>
          <p:nvPr/>
        </p:nvSpPr>
        <p:spPr>
          <a:xfrm>
            <a:off x="5455097" y="103458"/>
            <a:ext cx="8964288" cy="980589"/>
          </a:xfrm>
          <a:prstGeom prst="rect">
            <a:avLst/>
          </a:prstGeom>
        </p:spPr>
        <p:txBody>
          <a:bodyPr lIns="0" tIns="0" rIns="0" bIns="0" rtlCol="0" anchor="t">
            <a:spAutoFit/>
          </a:bodyPr>
          <a:lstStyle/>
          <a:p>
            <a:pPr>
              <a:lnSpc>
                <a:spcPts val="8400"/>
              </a:lnSpc>
              <a:spcBef>
                <a:spcPct val="0"/>
              </a:spcBef>
            </a:pPr>
            <a:r>
              <a:rPr lang="en-US" sz="6600" dirty="0">
                <a:solidFill>
                  <a:srgbClr val="FFFFFF"/>
                </a:solidFill>
                <a:latin typeface=" exo 2 light"/>
              </a:rPr>
              <a:t>User </a:t>
            </a:r>
            <a:r>
              <a:rPr lang="en-US" sz="6600" dirty="0">
                <a:solidFill>
                  <a:schemeClr val="accent6">
                    <a:lumMod val="75000"/>
                  </a:schemeClr>
                </a:solidFill>
                <a:latin typeface=" exo 2 light"/>
              </a:rPr>
              <a:t>Interaction</a:t>
            </a:r>
            <a:r>
              <a:rPr lang="en-US" sz="6600" dirty="0">
                <a:solidFill>
                  <a:srgbClr val="FFFFFF"/>
                </a:solidFill>
                <a:latin typeface=" exo 2 light"/>
              </a:rPr>
              <a:t> </a:t>
            </a:r>
          </a:p>
        </p:txBody>
      </p:sp>
      <p:grpSp>
        <p:nvGrpSpPr>
          <p:cNvPr id="20" name="Group 10">
            <a:extLst>
              <a:ext uri="{FF2B5EF4-FFF2-40B4-BE49-F238E27FC236}">
                <a16:creationId xmlns:a16="http://schemas.microsoft.com/office/drawing/2014/main" id="{34D4B07D-343C-8694-DABB-A103F396216C}"/>
              </a:ext>
            </a:extLst>
          </p:cNvPr>
          <p:cNvGrpSpPr>
            <a:grpSpLocks noChangeAspect="1"/>
          </p:cNvGrpSpPr>
          <p:nvPr/>
        </p:nvGrpSpPr>
        <p:grpSpPr>
          <a:xfrm>
            <a:off x="11789984" y="1741664"/>
            <a:ext cx="4721320" cy="6964522"/>
            <a:chOff x="0" y="0"/>
            <a:chExt cx="3406097" cy="5245100"/>
          </a:xfrm>
        </p:grpSpPr>
        <p:sp>
          <p:nvSpPr>
            <p:cNvPr id="21" name="Freeform 11">
              <a:extLst>
                <a:ext uri="{FF2B5EF4-FFF2-40B4-BE49-F238E27FC236}">
                  <a16:creationId xmlns:a16="http://schemas.microsoft.com/office/drawing/2014/main" id="{7B5CC036-DF73-85E7-8ED7-70DE18466B78}"/>
                </a:ext>
              </a:extLst>
            </p:cNvPr>
            <p:cNvSpPr/>
            <p:nvPr/>
          </p:nvSpPr>
          <p:spPr>
            <a:xfrm>
              <a:off x="53297"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5"/>
              <a:stretch>
                <a:fillRect l="-1654" r="-1654"/>
              </a:stretch>
            </a:blipFill>
          </p:spPr>
        </p:sp>
        <p:sp>
          <p:nvSpPr>
            <p:cNvPr id="22" name="Freeform 12">
              <a:extLst>
                <a:ext uri="{FF2B5EF4-FFF2-40B4-BE49-F238E27FC236}">
                  <a16:creationId xmlns:a16="http://schemas.microsoft.com/office/drawing/2014/main" id="{AB8D45DD-29D8-D04C-331A-AE0F4628999C}"/>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6"/>
              <a:stretch>
                <a:fillRect t="-7825" b="-70087"/>
              </a:stretch>
            </a:blipFill>
          </p:spPr>
        </p:sp>
        <p:sp>
          <p:nvSpPr>
            <p:cNvPr id="23" name="Freeform 13">
              <a:extLst>
                <a:ext uri="{FF2B5EF4-FFF2-40B4-BE49-F238E27FC236}">
                  <a16:creationId xmlns:a16="http://schemas.microsoft.com/office/drawing/2014/main" id="{D21D2D24-ED21-F422-CDB6-25B2AB1CB92E}"/>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7"/>
              <a:stretch>
                <a:fillRect t="-137943" b="-27056"/>
              </a:stretch>
            </a:blipFill>
          </p:spPr>
        </p:sp>
      </p:grpSp>
      <p:pic>
        <p:nvPicPr>
          <p:cNvPr id="2" name="Picture 7">
            <a:extLst>
              <a:ext uri="{FF2B5EF4-FFF2-40B4-BE49-F238E27FC236}">
                <a16:creationId xmlns:a16="http://schemas.microsoft.com/office/drawing/2014/main" id="{289B8356-234D-F942-963F-E0D0D1C6A9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8DFF682A-FCE7-97CC-846B-39FA116409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70085">
            <a:off x="-788452" y="9459728"/>
            <a:ext cx="4661954" cy="2587384"/>
          </a:xfrm>
          <a:prstGeom prst="rect">
            <a:avLst/>
          </a:prstGeom>
        </p:spPr>
      </p:pic>
      <p:grpSp>
        <p:nvGrpSpPr>
          <p:cNvPr id="4" name="Group 5">
            <a:extLst>
              <a:ext uri="{FF2B5EF4-FFF2-40B4-BE49-F238E27FC236}">
                <a16:creationId xmlns:a16="http://schemas.microsoft.com/office/drawing/2014/main" id="{2D9CCC99-9E26-E5E1-D53F-36D85519C6BA}"/>
              </a:ext>
            </a:extLst>
          </p:cNvPr>
          <p:cNvGrpSpPr/>
          <p:nvPr/>
        </p:nvGrpSpPr>
        <p:grpSpPr>
          <a:xfrm>
            <a:off x="740915" y="8307953"/>
            <a:ext cx="203098" cy="203098"/>
            <a:chOff x="0" y="0"/>
            <a:chExt cx="6350000" cy="6350000"/>
          </a:xfrm>
        </p:grpSpPr>
        <p:sp>
          <p:nvSpPr>
            <p:cNvPr id="11" name="Freeform 6">
              <a:extLst>
                <a:ext uri="{FF2B5EF4-FFF2-40B4-BE49-F238E27FC236}">
                  <a16:creationId xmlns:a16="http://schemas.microsoft.com/office/drawing/2014/main" id="{E696A355-1406-6271-2C97-F1689CDD732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12" name="Group 5">
            <a:extLst>
              <a:ext uri="{FF2B5EF4-FFF2-40B4-BE49-F238E27FC236}">
                <a16:creationId xmlns:a16="http://schemas.microsoft.com/office/drawing/2014/main" id="{80FAB535-EAD5-632F-A1BD-235965B6303B}"/>
              </a:ext>
            </a:extLst>
          </p:cNvPr>
          <p:cNvGrpSpPr/>
          <p:nvPr/>
        </p:nvGrpSpPr>
        <p:grpSpPr>
          <a:xfrm>
            <a:off x="741368" y="6408428"/>
            <a:ext cx="203098" cy="203098"/>
            <a:chOff x="0" y="0"/>
            <a:chExt cx="6350000" cy="6350000"/>
          </a:xfrm>
        </p:grpSpPr>
        <p:sp>
          <p:nvSpPr>
            <p:cNvPr id="13" name="Freeform 6">
              <a:extLst>
                <a:ext uri="{FF2B5EF4-FFF2-40B4-BE49-F238E27FC236}">
                  <a16:creationId xmlns:a16="http://schemas.microsoft.com/office/drawing/2014/main" id="{69E5CB68-5DC6-D302-E462-7C4B2644B20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14" name="Group 5">
            <a:extLst>
              <a:ext uri="{FF2B5EF4-FFF2-40B4-BE49-F238E27FC236}">
                <a16:creationId xmlns:a16="http://schemas.microsoft.com/office/drawing/2014/main" id="{A5200F10-878C-EED5-052D-7FFA76BDD9E4}"/>
              </a:ext>
            </a:extLst>
          </p:cNvPr>
          <p:cNvGrpSpPr/>
          <p:nvPr/>
        </p:nvGrpSpPr>
        <p:grpSpPr>
          <a:xfrm>
            <a:off x="742895" y="4978895"/>
            <a:ext cx="203098" cy="203098"/>
            <a:chOff x="0" y="0"/>
            <a:chExt cx="6350000" cy="6350000"/>
          </a:xfrm>
        </p:grpSpPr>
        <p:sp>
          <p:nvSpPr>
            <p:cNvPr id="15" name="Freeform 6">
              <a:extLst>
                <a:ext uri="{FF2B5EF4-FFF2-40B4-BE49-F238E27FC236}">
                  <a16:creationId xmlns:a16="http://schemas.microsoft.com/office/drawing/2014/main" id="{091A9126-9FCC-D6AA-8D9A-9466CA7252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18" name="Group 5">
            <a:extLst>
              <a:ext uri="{FF2B5EF4-FFF2-40B4-BE49-F238E27FC236}">
                <a16:creationId xmlns:a16="http://schemas.microsoft.com/office/drawing/2014/main" id="{57E42E38-F0E8-304A-56FB-A002466D5578}"/>
              </a:ext>
            </a:extLst>
          </p:cNvPr>
          <p:cNvGrpSpPr/>
          <p:nvPr/>
        </p:nvGrpSpPr>
        <p:grpSpPr>
          <a:xfrm>
            <a:off x="743348" y="3899599"/>
            <a:ext cx="203098" cy="203098"/>
            <a:chOff x="0" y="0"/>
            <a:chExt cx="6350000" cy="6350000"/>
          </a:xfrm>
        </p:grpSpPr>
        <p:sp>
          <p:nvSpPr>
            <p:cNvPr id="19" name="Freeform 6">
              <a:extLst>
                <a:ext uri="{FF2B5EF4-FFF2-40B4-BE49-F238E27FC236}">
                  <a16:creationId xmlns:a16="http://schemas.microsoft.com/office/drawing/2014/main" id="{131AC3AF-406E-98F1-74E2-087CCA08477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24" name="TextBox 10">
            <a:extLst>
              <a:ext uri="{FF2B5EF4-FFF2-40B4-BE49-F238E27FC236}">
                <a16:creationId xmlns:a16="http://schemas.microsoft.com/office/drawing/2014/main" id="{01D1F673-5EB8-2654-C838-3783A71742E7}"/>
              </a:ext>
            </a:extLst>
          </p:cNvPr>
          <p:cNvSpPr txBox="1"/>
          <p:nvPr/>
        </p:nvSpPr>
        <p:spPr>
          <a:xfrm>
            <a:off x="1322888" y="3837215"/>
            <a:ext cx="8301467" cy="836255"/>
          </a:xfrm>
          <a:prstGeom prst="rect">
            <a:avLst/>
          </a:prstGeom>
        </p:spPr>
        <p:txBody>
          <a:bodyPr wrap="square" lIns="0" tIns="0" rIns="0" bIns="0" rtlCol="0" anchor="t">
            <a:spAutoFit/>
          </a:bodyPr>
          <a:lstStyle/>
          <a:p>
            <a:pPr>
              <a:lnSpc>
                <a:spcPts val="3395"/>
              </a:lnSpc>
              <a:spcBef>
                <a:spcPct val="0"/>
              </a:spcBef>
            </a:pPr>
            <a:r>
              <a:rPr lang="en-US" sz="2400" b="1" dirty="0">
                <a:solidFill>
                  <a:srgbClr val="FFFFFF"/>
                </a:solidFill>
                <a:latin typeface=" exo 2 light"/>
              </a:rPr>
              <a:t>Placing Orders for Delivery : </a:t>
            </a:r>
            <a:r>
              <a:rPr lang="en-US" sz="2400" dirty="0">
                <a:solidFill>
                  <a:srgbClr val="FFFFFF"/>
                </a:solidFill>
                <a:latin typeface=" exo 2 light"/>
              </a:rPr>
              <a:t>Users can conveniently place orders for food and drinks through the app. </a:t>
            </a:r>
          </a:p>
        </p:txBody>
      </p:sp>
      <p:sp>
        <p:nvSpPr>
          <p:cNvPr id="25" name="TextBox 10">
            <a:extLst>
              <a:ext uri="{FF2B5EF4-FFF2-40B4-BE49-F238E27FC236}">
                <a16:creationId xmlns:a16="http://schemas.microsoft.com/office/drawing/2014/main" id="{A31BEC61-DADB-A5AE-738F-2246140137A5}"/>
              </a:ext>
            </a:extLst>
          </p:cNvPr>
          <p:cNvSpPr txBox="1"/>
          <p:nvPr/>
        </p:nvSpPr>
        <p:spPr>
          <a:xfrm>
            <a:off x="1322888" y="4881150"/>
            <a:ext cx="8301467" cy="1262461"/>
          </a:xfrm>
          <a:prstGeom prst="rect">
            <a:avLst/>
          </a:prstGeom>
        </p:spPr>
        <p:txBody>
          <a:bodyPr wrap="square" lIns="0" tIns="0" rIns="0" bIns="0" rtlCol="0" anchor="t">
            <a:spAutoFit/>
          </a:bodyPr>
          <a:lstStyle/>
          <a:p>
            <a:pPr>
              <a:lnSpc>
                <a:spcPts val="3395"/>
              </a:lnSpc>
              <a:spcBef>
                <a:spcPct val="0"/>
              </a:spcBef>
            </a:pPr>
            <a:r>
              <a:rPr lang="en-US" sz="2425" b="1" dirty="0">
                <a:solidFill>
                  <a:srgbClr val="FFFFFF"/>
                </a:solidFill>
                <a:latin typeface=" exo 2 light"/>
              </a:rPr>
              <a:t>Locating Nearby Spots : </a:t>
            </a:r>
            <a:r>
              <a:rPr lang="en-US" sz="2425" dirty="0">
                <a:solidFill>
                  <a:srgbClr val="FFFFFF"/>
                </a:solidFill>
                <a:latin typeface=" exo 2 light"/>
              </a:rPr>
              <a:t>Users can rely on the app's accurate location services to easily locate nearby bars, pubs, and restaurants. </a:t>
            </a:r>
          </a:p>
        </p:txBody>
      </p:sp>
      <p:sp>
        <p:nvSpPr>
          <p:cNvPr id="26" name="TextBox 10">
            <a:extLst>
              <a:ext uri="{FF2B5EF4-FFF2-40B4-BE49-F238E27FC236}">
                <a16:creationId xmlns:a16="http://schemas.microsoft.com/office/drawing/2014/main" id="{692E9BC1-540B-2A62-D480-9FC5DBD9B9CD}"/>
              </a:ext>
            </a:extLst>
          </p:cNvPr>
          <p:cNvSpPr txBox="1"/>
          <p:nvPr/>
        </p:nvSpPr>
        <p:spPr>
          <a:xfrm>
            <a:off x="1285312" y="6313238"/>
            <a:ext cx="8301467" cy="1698478"/>
          </a:xfrm>
          <a:prstGeom prst="rect">
            <a:avLst/>
          </a:prstGeom>
        </p:spPr>
        <p:txBody>
          <a:bodyPr wrap="square" lIns="0" tIns="0" rIns="0" bIns="0" rtlCol="0" anchor="t">
            <a:spAutoFit/>
          </a:bodyPr>
          <a:lstStyle/>
          <a:p>
            <a:pPr>
              <a:lnSpc>
                <a:spcPts val="3395"/>
              </a:lnSpc>
              <a:spcBef>
                <a:spcPct val="0"/>
              </a:spcBef>
            </a:pPr>
            <a:r>
              <a:rPr lang="en-US" sz="2425" b="1" dirty="0">
                <a:solidFill>
                  <a:srgbClr val="FFFFFF"/>
                </a:solidFill>
                <a:latin typeface=" exo 2 light"/>
              </a:rPr>
              <a:t>Personalization : </a:t>
            </a:r>
            <a:r>
              <a:rPr lang="en-US" sz="2425" dirty="0">
                <a:solidFill>
                  <a:srgbClr val="FFFFFF"/>
                </a:solidFill>
                <a:latin typeface=" exo 2 light"/>
              </a:rPr>
              <a:t>The app allows users to create personalized profiles to save their favorite spots, track their order history, and receive tailored recommendations based on their preferences and interests. </a:t>
            </a:r>
          </a:p>
        </p:txBody>
      </p:sp>
      <p:sp>
        <p:nvSpPr>
          <p:cNvPr id="27" name="TextBox 10">
            <a:extLst>
              <a:ext uri="{FF2B5EF4-FFF2-40B4-BE49-F238E27FC236}">
                <a16:creationId xmlns:a16="http://schemas.microsoft.com/office/drawing/2014/main" id="{A34F56D3-C852-F191-15A0-3A1A1EDBC227}"/>
              </a:ext>
            </a:extLst>
          </p:cNvPr>
          <p:cNvSpPr txBox="1"/>
          <p:nvPr/>
        </p:nvSpPr>
        <p:spPr>
          <a:xfrm>
            <a:off x="1304363" y="8214814"/>
            <a:ext cx="8301467" cy="1262461"/>
          </a:xfrm>
          <a:prstGeom prst="rect">
            <a:avLst/>
          </a:prstGeom>
        </p:spPr>
        <p:txBody>
          <a:bodyPr wrap="square" lIns="0" tIns="0" rIns="0" bIns="0" rtlCol="0" anchor="t">
            <a:spAutoFit/>
          </a:bodyPr>
          <a:lstStyle/>
          <a:p>
            <a:pPr>
              <a:lnSpc>
                <a:spcPts val="3395"/>
              </a:lnSpc>
              <a:spcBef>
                <a:spcPct val="0"/>
              </a:spcBef>
            </a:pPr>
            <a:r>
              <a:rPr lang="en-US" sz="2425" b="1" dirty="0">
                <a:solidFill>
                  <a:srgbClr val="FFFFFF"/>
                </a:solidFill>
                <a:latin typeface=" exo 2 light"/>
              </a:rPr>
              <a:t>User-Friendly Interface : </a:t>
            </a:r>
            <a:r>
              <a:rPr lang="en-US" sz="2425" dirty="0">
                <a:solidFill>
                  <a:srgbClr val="FFFFFF"/>
                </a:solidFill>
                <a:latin typeface=" exo 2 light"/>
              </a:rPr>
              <a:t>The app boasts a clean and intuitive user interface, making it easy for users to navigate and interact with its features.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27" name="TextBox 27"/>
          <p:cNvSpPr txBox="1"/>
          <p:nvPr/>
        </p:nvSpPr>
        <p:spPr>
          <a:xfrm>
            <a:off x="322727" y="0"/>
            <a:ext cx="14249400" cy="980589"/>
          </a:xfrm>
          <a:prstGeom prst="rect">
            <a:avLst/>
          </a:prstGeom>
        </p:spPr>
        <p:txBody>
          <a:bodyPr wrap="square" lIns="0" tIns="0" rIns="0" bIns="0" rtlCol="0" anchor="t">
            <a:spAutoFit/>
          </a:bodyPr>
          <a:lstStyle/>
          <a:p>
            <a:pPr algn="ctr">
              <a:lnSpc>
                <a:spcPts val="8400"/>
              </a:lnSpc>
              <a:spcBef>
                <a:spcPct val="0"/>
              </a:spcBef>
            </a:pPr>
            <a:r>
              <a:rPr lang="en-US" sz="5400" dirty="0">
                <a:solidFill>
                  <a:srgbClr val="FFFFFF"/>
                </a:solidFill>
                <a:latin typeface=" exo 2 light"/>
              </a:rPr>
              <a:t>Different Approaches Taken in</a:t>
            </a:r>
          </a:p>
        </p:txBody>
      </p:sp>
      <p:sp>
        <p:nvSpPr>
          <p:cNvPr id="28" name="TextBox 28"/>
          <p:cNvSpPr txBox="1"/>
          <p:nvPr/>
        </p:nvSpPr>
        <p:spPr>
          <a:xfrm>
            <a:off x="1169932" y="791385"/>
            <a:ext cx="16230600" cy="980589"/>
          </a:xfrm>
          <a:prstGeom prst="rect">
            <a:avLst/>
          </a:prstGeom>
        </p:spPr>
        <p:txBody>
          <a:bodyPr wrap="square" lIns="0" tIns="0" rIns="0" bIns="0" rtlCol="0" anchor="t">
            <a:spAutoFit/>
          </a:bodyPr>
          <a:lstStyle/>
          <a:p>
            <a:pPr algn="ctr">
              <a:lnSpc>
                <a:spcPts val="8400"/>
              </a:lnSpc>
              <a:spcBef>
                <a:spcPct val="0"/>
              </a:spcBef>
            </a:pPr>
            <a:r>
              <a:rPr lang="en-US" sz="5400" dirty="0">
                <a:solidFill>
                  <a:srgbClr val="E6760F"/>
                </a:solidFill>
                <a:latin typeface=" exo 2 light"/>
              </a:rPr>
              <a:t>Modern Mobile App Development</a:t>
            </a:r>
          </a:p>
        </p:txBody>
      </p:sp>
      <p:pic>
        <p:nvPicPr>
          <p:cNvPr id="31" name="Picture 3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0923" y="-1028700"/>
            <a:ext cx="2057400" cy="2057400"/>
          </a:xfrm>
          <a:prstGeom prst="rect">
            <a:avLst/>
          </a:prstGeom>
        </p:spPr>
      </p:pic>
      <p:pic>
        <p:nvPicPr>
          <p:cNvPr id="32" name="Picture 3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00532" y="9164753"/>
            <a:ext cx="2057400" cy="2057400"/>
          </a:xfrm>
          <a:prstGeom prst="rect">
            <a:avLst/>
          </a:prstGeom>
        </p:spPr>
      </p:pic>
      <p:pic>
        <p:nvPicPr>
          <p:cNvPr id="58" name="Picture 57">
            <a:extLst>
              <a:ext uri="{FF2B5EF4-FFF2-40B4-BE49-F238E27FC236}">
                <a16:creationId xmlns:a16="http://schemas.microsoft.com/office/drawing/2014/main" id="{7785A18E-266A-6485-FF67-8DC6752AA50C}"/>
              </a:ext>
            </a:extLst>
          </p:cNvPr>
          <p:cNvPicPr>
            <a:picLocks noChangeAspect="1"/>
          </p:cNvPicPr>
          <p:nvPr/>
        </p:nvPicPr>
        <p:blipFill>
          <a:blip r:embed="rId5"/>
          <a:stretch>
            <a:fillRect/>
          </a:stretch>
        </p:blipFill>
        <p:spPr>
          <a:xfrm>
            <a:off x="1169932" y="322221"/>
            <a:ext cx="1316736" cy="1316736"/>
          </a:xfrm>
          <a:prstGeom prst="rect">
            <a:avLst/>
          </a:prstGeom>
        </p:spPr>
      </p:pic>
      <p:pic>
        <p:nvPicPr>
          <p:cNvPr id="3" name="Picture 7">
            <a:extLst>
              <a:ext uri="{FF2B5EF4-FFF2-40B4-BE49-F238E27FC236}">
                <a16:creationId xmlns:a16="http://schemas.microsoft.com/office/drawing/2014/main" id="{838F20E7-6328-789A-47B9-45A27B334E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038625">
            <a:off x="12952202" y="-3222333"/>
            <a:ext cx="7315200" cy="4059936"/>
          </a:xfrm>
          <a:prstGeom prst="rect">
            <a:avLst/>
          </a:prstGeom>
        </p:spPr>
      </p:pic>
      <p:pic>
        <p:nvPicPr>
          <p:cNvPr id="4" name="Picture 3">
            <a:extLst>
              <a:ext uri="{FF2B5EF4-FFF2-40B4-BE49-F238E27FC236}">
                <a16:creationId xmlns:a16="http://schemas.microsoft.com/office/drawing/2014/main" id="{092AA8E9-A011-4E60-27AE-6C98222AF3E1}"/>
              </a:ext>
            </a:extLst>
          </p:cNvPr>
          <p:cNvPicPr>
            <a:picLocks noChangeAspect="1"/>
          </p:cNvPicPr>
          <p:nvPr/>
        </p:nvPicPr>
        <p:blipFill>
          <a:blip r:embed="rId8"/>
          <a:stretch>
            <a:fillRect/>
          </a:stretch>
        </p:blipFill>
        <p:spPr>
          <a:xfrm flipV="1">
            <a:off x="14920035" y="322221"/>
            <a:ext cx="1316736" cy="1316736"/>
          </a:xfrm>
          <a:prstGeom prst="rect">
            <a:avLst/>
          </a:prstGeom>
        </p:spPr>
      </p:pic>
      <p:pic>
        <p:nvPicPr>
          <p:cNvPr id="5" name="Picture 4">
            <a:extLst>
              <a:ext uri="{FF2B5EF4-FFF2-40B4-BE49-F238E27FC236}">
                <a16:creationId xmlns:a16="http://schemas.microsoft.com/office/drawing/2014/main" id="{E5F32834-662A-86CD-0A95-DF39EFD6E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0085">
            <a:off x="-788452" y="9459728"/>
            <a:ext cx="4661954" cy="2587384"/>
          </a:xfrm>
          <a:prstGeom prst="rect">
            <a:avLst/>
          </a:prstGeom>
        </p:spPr>
      </p:pic>
      <p:graphicFrame>
        <p:nvGraphicFramePr>
          <p:cNvPr id="6" name="Table 5">
            <a:extLst>
              <a:ext uri="{FF2B5EF4-FFF2-40B4-BE49-F238E27FC236}">
                <a16:creationId xmlns:a16="http://schemas.microsoft.com/office/drawing/2014/main" id="{12E51BD9-1006-3960-004B-CA00ADCD455A}"/>
              </a:ext>
            </a:extLst>
          </p:cNvPr>
          <p:cNvGraphicFramePr>
            <a:graphicFrameLocks noGrp="1"/>
          </p:cNvGraphicFramePr>
          <p:nvPr>
            <p:extLst>
              <p:ext uri="{D42A27DB-BD31-4B8C-83A1-F6EECF244321}">
                <p14:modId xmlns:p14="http://schemas.microsoft.com/office/powerpoint/2010/main" val="4077724769"/>
              </p:ext>
            </p:extLst>
          </p:nvPr>
        </p:nvGraphicFramePr>
        <p:xfrm>
          <a:off x="704850" y="2264994"/>
          <a:ext cx="16878300" cy="7150992"/>
        </p:xfrm>
        <a:graphic>
          <a:graphicData uri="http://schemas.openxmlformats.org/drawingml/2006/table">
            <a:tbl>
              <a:tblPr firstRow="1" firstCol="1" bandRow="1">
                <a:effectLst>
                  <a:outerShdw blurRad="63500" sx="102000" sy="102000" algn="ctr" rotWithShape="0">
                    <a:prstClr val="black">
                      <a:alpha val="40000"/>
                    </a:prstClr>
                  </a:outerShdw>
                </a:effectLst>
                <a:tableStyleId>{93296810-A885-4BE3-A3E7-6D5BEEA58F35}</a:tableStyleId>
              </a:tblPr>
              <a:tblGrid>
                <a:gridCol w="2952750">
                  <a:extLst>
                    <a:ext uri="{9D8B030D-6E8A-4147-A177-3AD203B41FA5}">
                      <a16:colId xmlns:a16="http://schemas.microsoft.com/office/drawing/2014/main" val="3787651554"/>
                    </a:ext>
                  </a:extLst>
                </a:gridCol>
                <a:gridCol w="6705600">
                  <a:extLst>
                    <a:ext uri="{9D8B030D-6E8A-4147-A177-3AD203B41FA5}">
                      <a16:colId xmlns:a16="http://schemas.microsoft.com/office/drawing/2014/main" val="771934525"/>
                    </a:ext>
                  </a:extLst>
                </a:gridCol>
                <a:gridCol w="7219950">
                  <a:extLst>
                    <a:ext uri="{9D8B030D-6E8A-4147-A177-3AD203B41FA5}">
                      <a16:colId xmlns:a16="http://schemas.microsoft.com/office/drawing/2014/main" val="1986511010"/>
                    </a:ext>
                  </a:extLst>
                </a:gridCol>
              </a:tblGrid>
              <a:tr h="601594">
                <a:tc>
                  <a:txBody>
                    <a:bodyPr/>
                    <a:lstStyle/>
                    <a:p>
                      <a:pPr marL="0" marR="0">
                        <a:lnSpc>
                          <a:spcPct val="107000"/>
                        </a:lnSpc>
                        <a:spcBef>
                          <a:spcPts val="0"/>
                        </a:spcBef>
                        <a:spcAft>
                          <a:spcPts val="0"/>
                        </a:spcAft>
                      </a:pPr>
                      <a:r>
                        <a:rPr lang="en-US" sz="2000" dirty="0">
                          <a:effectLst/>
                          <a:latin typeface=" exo 2 light"/>
                        </a:rPr>
                        <a:t> </a:t>
                      </a:r>
                      <a:endParaRPr lang="en-US" sz="2000" dirty="0">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1818"/>
                    </a:solidFill>
                  </a:tcPr>
                </a:tc>
                <a:tc>
                  <a:txBody>
                    <a:bodyPr/>
                    <a:lstStyle/>
                    <a:p>
                      <a:pPr marL="0" marR="0" algn="ctr">
                        <a:lnSpc>
                          <a:spcPct val="107000"/>
                        </a:lnSpc>
                        <a:spcBef>
                          <a:spcPts val="0"/>
                        </a:spcBef>
                        <a:spcAft>
                          <a:spcPts val="0"/>
                        </a:spcAft>
                      </a:pPr>
                      <a:r>
                        <a:rPr lang="en-US" sz="3600" b="0" dirty="0">
                          <a:solidFill>
                            <a:schemeClr val="tx1"/>
                          </a:solidFill>
                          <a:effectLst/>
                          <a:latin typeface=" exo 2 light"/>
                        </a:rPr>
                        <a:t>Native Apps </a:t>
                      </a:r>
                    </a:p>
                  </a:txBody>
                  <a:tcPr marL="68580" marR="68580" marT="0" marB="0">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3600" b="0" dirty="0">
                          <a:solidFill>
                            <a:schemeClr val="tx1"/>
                          </a:solidFill>
                          <a:effectLst/>
                          <a:latin typeface=" exo 2 light"/>
                        </a:rPr>
                        <a:t>Hybrid Apps</a:t>
                      </a:r>
                      <a:endParaRPr lang="en-US" sz="36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8821708"/>
                  </a:ext>
                </a:extLst>
              </a:tr>
              <a:tr h="2282198">
                <a:tc>
                  <a:txBody>
                    <a:bodyPr/>
                    <a:lstStyle/>
                    <a:p>
                      <a:pPr marL="0" marR="0">
                        <a:lnSpc>
                          <a:spcPct val="107000"/>
                        </a:lnSpc>
                        <a:spcBef>
                          <a:spcPts val="0"/>
                        </a:spcBef>
                        <a:spcAft>
                          <a:spcPts val="0"/>
                        </a:spcAft>
                      </a:pPr>
                      <a:r>
                        <a:rPr lang="en-US" sz="3200" b="0" dirty="0">
                          <a:solidFill>
                            <a:schemeClr val="tx1"/>
                          </a:solidFill>
                          <a:effectLst/>
                          <a:latin typeface=" exo 2 light"/>
                        </a:rPr>
                        <a:t>Definition</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marR="0" indent="-342900">
                        <a:lnSpc>
                          <a:spcPct val="107000"/>
                        </a:lnSpc>
                        <a:spcBef>
                          <a:spcPts val="0"/>
                        </a:spcBef>
                        <a:spcAft>
                          <a:spcPts val="0"/>
                        </a:spcAft>
                        <a:buFont typeface="Arial" panose="020B0604020202020204" pitchFamily="34" charset="0"/>
                        <a:buChar char="•"/>
                      </a:pPr>
                      <a:endParaRPr lang="en-US" sz="2000" b="0" i="0" kern="1200" dirty="0">
                        <a:solidFill>
                          <a:schemeClr val="dk1"/>
                        </a:solidFill>
                        <a:effectLst/>
                        <a:latin typeface=" exo 2 light"/>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Native apps are custom built to run on specific devices and operating systems.</a:t>
                      </a:r>
                      <a:r>
                        <a:rPr lang="en-US" sz="2000" dirty="0">
                          <a:latin typeface=" exo 2 light"/>
                        </a:rPr>
                        <a:t> (DiCesare, 2023)</a:t>
                      </a:r>
                      <a:endParaRPr lang="en-US" sz="2000" b="0" i="0" kern="1200" dirty="0">
                        <a:solidFill>
                          <a:schemeClr val="dk1"/>
                        </a:solidFill>
                        <a:effectLst/>
                        <a:latin typeface=" exo 2 light"/>
                        <a:ea typeface="+mn-ea"/>
                        <a:cs typeface="+mn-cs"/>
                      </a:endParaRPr>
                    </a:p>
                    <a:p>
                      <a:pPr marL="0" marR="0" indent="0">
                        <a:lnSpc>
                          <a:spcPct val="107000"/>
                        </a:lnSpc>
                        <a:spcBef>
                          <a:spcPts val="0"/>
                        </a:spcBef>
                        <a:spcAft>
                          <a:spcPts val="0"/>
                        </a:spcAft>
                        <a:buFont typeface="Arial" panose="020B0604020202020204" pitchFamily="34" charset="0"/>
                        <a:buNone/>
                      </a:pPr>
                      <a:endParaRPr lang="en-US" sz="2000" b="0" i="0" kern="1200" dirty="0">
                        <a:solidFill>
                          <a:schemeClr val="dk1"/>
                        </a:solidFill>
                        <a:effectLst/>
                        <a:latin typeface=" exo 2 light"/>
                        <a:ea typeface="+mn-ea"/>
                        <a:cs typeface="+mn-cs"/>
                      </a:endParaRPr>
                    </a:p>
                    <a:p>
                      <a:pPr marL="342900" marR="0" indent="-342900">
                        <a:lnSpc>
                          <a:spcPct val="107000"/>
                        </a:lnSpc>
                        <a:spcBef>
                          <a:spcPts val="0"/>
                        </a:spcBef>
                        <a:spcAft>
                          <a:spcPts val="0"/>
                        </a:spcAft>
                        <a:buFont typeface="Arial" panose="020B0604020202020204" pitchFamily="34" charset="0"/>
                        <a:buChar char="•"/>
                      </a:pPr>
                      <a:r>
                        <a:rPr lang="en-US" sz="2000" b="0" i="0" kern="1200" dirty="0">
                          <a:solidFill>
                            <a:schemeClr val="dk1"/>
                          </a:solidFill>
                          <a:effectLst/>
                          <a:latin typeface=" exo 2 light"/>
                          <a:ea typeface="+mn-ea"/>
                          <a:cs typeface="+mn-cs"/>
                        </a:rPr>
                        <a:t>These are the apps that are downloaded from an app store or marketplace</a:t>
                      </a:r>
                      <a:r>
                        <a:rPr lang="en-US" sz="2000" dirty="0">
                          <a:effectLst/>
                          <a:latin typeface=" exo 2 light"/>
                        </a:rPr>
                        <a:t>.</a:t>
                      </a:r>
                      <a:r>
                        <a:rPr lang="en-US" sz="2000" dirty="0">
                          <a:latin typeface=" exo 2 light"/>
                        </a:rPr>
                        <a:t> (DiCesare, 2023)</a:t>
                      </a: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marR="0" indent="-342900">
                        <a:lnSpc>
                          <a:spcPct val="107000"/>
                        </a:lnSpc>
                        <a:spcBef>
                          <a:spcPts val="0"/>
                        </a:spcBef>
                        <a:spcAft>
                          <a:spcPts val="0"/>
                        </a:spcAft>
                        <a:buFont typeface="Arial" panose="020B0604020202020204" pitchFamily="34" charset="0"/>
                        <a:buChar char="•"/>
                      </a:pPr>
                      <a:endParaRPr lang="en-US" sz="2000" b="0" i="0" kern="1200" dirty="0">
                        <a:solidFill>
                          <a:schemeClr val="dk1"/>
                        </a:solidFill>
                        <a:effectLst/>
                        <a:latin typeface=" exo 2 light"/>
                        <a:ea typeface="+mn-ea"/>
                        <a:cs typeface="+mn-cs"/>
                      </a:endParaRPr>
                    </a:p>
                    <a:p>
                      <a:pPr marL="342900" marR="0" indent="-342900">
                        <a:lnSpc>
                          <a:spcPct val="107000"/>
                        </a:lnSpc>
                        <a:spcBef>
                          <a:spcPts val="0"/>
                        </a:spcBef>
                        <a:spcAft>
                          <a:spcPts val="0"/>
                        </a:spcAft>
                        <a:buFont typeface="Arial" panose="020B0604020202020204" pitchFamily="34" charset="0"/>
                        <a:buChar char="•"/>
                      </a:pPr>
                      <a:r>
                        <a:rPr lang="en-US" sz="2000" b="0" i="0" kern="1200" dirty="0">
                          <a:solidFill>
                            <a:schemeClr val="dk1"/>
                          </a:solidFill>
                          <a:effectLst/>
                          <a:latin typeface=" exo 2 light"/>
                          <a:ea typeface="+mn-ea"/>
                          <a:cs typeface="+mn-cs"/>
                        </a:rPr>
                        <a:t>Hybrid apps are a mix of web and native apps.</a:t>
                      </a:r>
                      <a:r>
                        <a:rPr lang="en-US" sz="2000" dirty="0">
                          <a:latin typeface=" exo 2 light"/>
                        </a:rPr>
                        <a:t> (DiCesare, 2023)</a:t>
                      </a:r>
                    </a:p>
                    <a:p>
                      <a:pPr marL="0" marR="0" indent="0">
                        <a:lnSpc>
                          <a:spcPct val="107000"/>
                        </a:lnSpc>
                        <a:spcBef>
                          <a:spcPts val="0"/>
                        </a:spcBef>
                        <a:spcAft>
                          <a:spcPts val="0"/>
                        </a:spcAft>
                        <a:buFont typeface="Arial" panose="020B0604020202020204" pitchFamily="34" charset="0"/>
                        <a:buNone/>
                      </a:pPr>
                      <a:endParaRPr lang="en-US" sz="2000" b="0" i="0" kern="1200" dirty="0">
                        <a:solidFill>
                          <a:schemeClr val="dk1"/>
                        </a:solidFill>
                        <a:effectLst/>
                        <a:latin typeface=" exo 2 light"/>
                        <a:ea typeface="+mn-ea"/>
                        <a:cs typeface="+mn-cs"/>
                      </a:endParaRPr>
                    </a:p>
                    <a:p>
                      <a:pPr marL="342900" marR="0" indent="-342900">
                        <a:lnSpc>
                          <a:spcPct val="107000"/>
                        </a:lnSpc>
                        <a:spcBef>
                          <a:spcPts val="0"/>
                        </a:spcBef>
                        <a:spcAft>
                          <a:spcPts val="0"/>
                        </a:spcAft>
                        <a:buFont typeface="Arial" panose="020B0604020202020204" pitchFamily="34" charset="0"/>
                        <a:buChar char="•"/>
                      </a:pPr>
                      <a:r>
                        <a:rPr lang="en-US" sz="2000" b="0" i="0" kern="1200" dirty="0">
                          <a:solidFill>
                            <a:schemeClr val="dk1"/>
                          </a:solidFill>
                          <a:effectLst/>
                          <a:latin typeface=" exo 2 light"/>
                          <a:ea typeface="+mn-ea"/>
                          <a:cs typeface="+mn-cs"/>
                        </a:rPr>
                        <a:t>These apps are written in cross-platform languages like HTML5, CSS, and JavaScript.</a:t>
                      </a:r>
                      <a:r>
                        <a:rPr lang="en-US" sz="2000" dirty="0">
                          <a:latin typeface=" exo 2 light"/>
                        </a:rPr>
                        <a:t> (DiCesare, 2023)</a:t>
                      </a:r>
                    </a:p>
                  </a:txBody>
                  <a:tcPr marL="68580" marR="6858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0731565"/>
                  </a:ext>
                </a:extLst>
              </a:tr>
              <a:tr h="2111732">
                <a:tc>
                  <a:txBody>
                    <a:bodyPr/>
                    <a:lstStyle/>
                    <a:p>
                      <a:pPr marL="0" marR="0">
                        <a:lnSpc>
                          <a:spcPct val="107000"/>
                        </a:lnSpc>
                        <a:spcBef>
                          <a:spcPts val="0"/>
                        </a:spcBef>
                        <a:spcAft>
                          <a:spcPts val="0"/>
                        </a:spcAft>
                      </a:pPr>
                      <a:r>
                        <a:rPr lang="en-US" sz="3200" b="0" dirty="0">
                          <a:solidFill>
                            <a:schemeClr val="tx1"/>
                          </a:solidFill>
                          <a:effectLst/>
                          <a:latin typeface=" exo 2 light"/>
                        </a:rPr>
                        <a:t>Advantages</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fontAlgn="base">
                        <a:buFont typeface="Arial" panose="020B0604020202020204" pitchFamily="34" charset="0"/>
                        <a:buChar char="•"/>
                      </a:pPr>
                      <a:r>
                        <a:rPr lang="en-US" sz="2000" b="0" i="0" kern="1200" dirty="0">
                          <a:solidFill>
                            <a:schemeClr val="dk1"/>
                          </a:solidFill>
                          <a:effectLst/>
                          <a:latin typeface=" exo 2 light"/>
                          <a:ea typeface="+mn-ea"/>
                          <a:cs typeface="+mn-cs"/>
                        </a:rPr>
                        <a:t>Offers the best performance and user experience. </a:t>
                      </a:r>
                      <a:r>
                        <a:rPr lang="en-US" sz="2000" dirty="0">
                          <a:latin typeface=" exo 2 light"/>
                        </a:rPr>
                        <a:t>(DiCesare, 2023)</a:t>
                      </a: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indent="-285750" fontAlgn="base">
                        <a:buFont typeface="Arial" panose="020B0604020202020204" pitchFamily="34" charset="0"/>
                        <a:buChar char="•"/>
                      </a:pPr>
                      <a:r>
                        <a:rPr lang="en-US" sz="2000" b="0" i="0" kern="1200" dirty="0">
                          <a:solidFill>
                            <a:schemeClr val="dk1"/>
                          </a:solidFill>
                          <a:effectLst/>
                          <a:latin typeface=" exo 2 light"/>
                          <a:ea typeface="+mn-ea"/>
                          <a:cs typeface="+mn-cs"/>
                        </a:rPr>
                        <a:t>Interacts with native device features. </a:t>
                      </a:r>
                      <a:r>
                        <a:rPr lang="en-US" sz="2000" dirty="0">
                          <a:latin typeface=" exo 2 light"/>
                        </a:rPr>
                        <a:t>(DiCesare, 2023) (DiCesare, 2023)</a:t>
                      </a: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indent="-285750" fontAlgn="base">
                        <a:buFont typeface="Arial" panose="020B0604020202020204" pitchFamily="34" charset="0"/>
                        <a:buChar char="•"/>
                      </a:pPr>
                      <a:r>
                        <a:rPr lang="en-US" sz="2000" b="0" i="0" kern="1200" dirty="0">
                          <a:solidFill>
                            <a:schemeClr val="dk1"/>
                          </a:solidFill>
                          <a:effectLst/>
                          <a:latin typeface=" exo 2 light"/>
                          <a:ea typeface="+mn-ea"/>
                          <a:cs typeface="+mn-cs"/>
                        </a:rPr>
                        <a:t>Fast and responsive. </a:t>
                      </a:r>
                      <a:r>
                        <a:rPr lang="en-US" sz="2000" dirty="0">
                          <a:latin typeface=" exo 2 light"/>
                        </a:rPr>
                        <a:t>(DiCesare, 2023)</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fontAlgn="base">
                        <a:buFont typeface="Arial" panose="020B0604020202020204" pitchFamily="34" charset="0"/>
                        <a:buChar char="•"/>
                      </a:pPr>
                      <a:r>
                        <a:rPr lang="en-US" sz="2000" b="0" i="0" kern="1200" dirty="0">
                          <a:solidFill>
                            <a:schemeClr val="dk1"/>
                          </a:solidFill>
                          <a:effectLst/>
                          <a:latin typeface=" exo 2 light"/>
                          <a:ea typeface="+mn-ea"/>
                          <a:cs typeface="+mn-cs"/>
                        </a:rPr>
                        <a:t>Fast time to market. </a:t>
                      </a:r>
                      <a:r>
                        <a:rPr lang="en-US" sz="2000" dirty="0">
                          <a:latin typeface=" exo 2 light"/>
                        </a:rPr>
                        <a:t>(DiCesare, 2023)</a:t>
                      </a: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indent="-285750" fontAlgn="base">
                        <a:buFont typeface="Arial" panose="020B0604020202020204" pitchFamily="34" charset="0"/>
                        <a:buChar char="•"/>
                      </a:pPr>
                      <a:r>
                        <a:rPr lang="en-US" sz="2000" b="0" i="0" kern="1200" dirty="0">
                          <a:solidFill>
                            <a:schemeClr val="dk1"/>
                          </a:solidFill>
                          <a:effectLst/>
                          <a:latin typeface=" exo 2 light"/>
                          <a:ea typeface="+mn-ea"/>
                          <a:cs typeface="+mn-cs"/>
                        </a:rPr>
                        <a:t>One codebase. </a:t>
                      </a:r>
                      <a:r>
                        <a:rPr lang="en-US" sz="2000" dirty="0">
                          <a:latin typeface=" exo 2 light"/>
                        </a:rPr>
                        <a:t>(DiCesare, 2023)</a:t>
                      </a:r>
                    </a:p>
                    <a:p>
                      <a:pPr marL="0" indent="0" fontAlgn="base">
                        <a:buFont typeface="Arial" panose="020B0604020202020204" pitchFamily="34" charset="0"/>
                        <a:buNone/>
                      </a:pPr>
                      <a:endParaRPr lang="en-US" sz="2000" dirty="0">
                        <a:latin typeface=" exo 2 light"/>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Flexibility in UI/UX Design. (DiCesare, 2023)</a:t>
                      </a:r>
                    </a:p>
                    <a:p>
                      <a:pPr marL="0" indent="0" fontAlgn="base">
                        <a:buFont typeface="Arial" panose="020B0604020202020204" pitchFamily="34" charset="0"/>
                        <a:buNone/>
                      </a:pPr>
                      <a:endParaRPr lang="en-US" sz="2000" dirty="0">
                        <a:latin typeface=" exo 2 light"/>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2917573"/>
                  </a:ext>
                </a:extLst>
              </a:tr>
              <a:tr h="486653">
                <a:tc>
                  <a:txBody>
                    <a:bodyPr/>
                    <a:lstStyle/>
                    <a:p>
                      <a:pPr marL="0" marR="0">
                        <a:lnSpc>
                          <a:spcPct val="107000"/>
                        </a:lnSpc>
                        <a:spcBef>
                          <a:spcPts val="0"/>
                        </a:spcBef>
                        <a:spcAft>
                          <a:spcPts val="0"/>
                        </a:spcAft>
                      </a:pPr>
                      <a:r>
                        <a:rPr lang="en-US" sz="3200" b="0" dirty="0">
                          <a:solidFill>
                            <a:schemeClr val="tx1"/>
                          </a:solidFill>
                          <a:effectLst/>
                          <a:latin typeface=" exo 2 light"/>
                        </a:rPr>
                        <a:t>Disadvantages</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sz="2000" b="0" i="0" kern="1200" dirty="0">
                        <a:solidFill>
                          <a:schemeClr val="dk1"/>
                        </a:solidFill>
                        <a:effectLst/>
                        <a:latin typeface=" exo 2 light"/>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Higher upfront investment. </a:t>
                      </a:r>
                      <a:r>
                        <a:rPr lang="en-US" sz="2000" dirty="0">
                          <a:latin typeface=" exo 2 light"/>
                        </a:rPr>
                        <a:t>(DiCesare, 2023)</a:t>
                      </a:r>
                      <a:endParaRPr lang="en-US" sz="2000" b="0" i="0" kern="1200" dirty="0">
                        <a:solidFill>
                          <a:schemeClr val="dk1"/>
                        </a:solidFill>
                        <a:effectLst/>
                        <a:latin typeface=" exo 2 light"/>
                        <a:ea typeface="+mn-ea"/>
                        <a:cs typeface="+mn-cs"/>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2000" b="0" i="0" kern="1200" dirty="0">
                        <a:solidFill>
                          <a:schemeClr val="dk1"/>
                        </a:solidFill>
                        <a:effectLst/>
                        <a:latin typeface=" exo 2 light"/>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Offline functionality challengers. </a:t>
                      </a:r>
                      <a:r>
                        <a:rPr lang="en-US" sz="2000" dirty="0">
                          <a:latin typeface=" exo 2 light"/>
                        </a:rPr>
                        <a:t>(DiCesare, 2023)</a:t>
                      </a:r>
                      <a:endParaRPr lang="en-US" sz="2000" b="0" i="0" kern="1200" dirty="0">
                        <a:solidFill>
                          <a:schemeClr val="dk1"/>
                        </a:solidFill>
                        <a:effectLst/>
                        <a:latin typeface=" exo 2 light"/>
                        <a:ea typeface="+mn-ea"/>
                        <a:cs typeface="+mn-cs"/>
                      </a:endParaRPr>
                    </a:p>
                    <a:p>
                      <a:pPr marL="342900" marR="0" indent="-342900">
                        <a:lnSpc>
                          <a:spcPct val="107000"/>
                        </a:lnSpc>
                        <a:spcBef>
                          <a:spcPts val="0"/>
                        </a:spcBef>
                        <a:spcAft>
                          <a:spcPts val="0"/>
                        </a:spcAft>
                        <a:buFont typeface="Arial" panose="020B0604020202020204" pitchFamily="34" charset="0"/>
                        <a:buChar char="•"/>
                      </a:pPr>
                      <a:endParaRPr lang="en-US" sz="2000" dirty="0">
                        <a:effectLst/>
                        <a:latin typeface=" exo 2 light"/>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Reduced Reach. </a:t>
                      </a:r>
                      <a:r>
                        <a:rPr lang="en-US" sz="2000" dirty="0">
                          <a:latin typeface=" exo 2 light"/>
                        </a:rPr>
                        <a:t>(DiCesare, 2023)</a:t>
                      </a:r>
                      <a:endParaRPr lang="en-US" sz="2000" b="0" i="0" kern="1200" dirty="0">
                        <a:solidFill>
                          <a:schemeClr val="dk1"/>
                        </a:solidFill>
                        <a:effectLst/>
                        <a:latin typeface=" exo 2 light"/>
                        <a:ea typeface="+mn-ea"/>
                        <a:cs typeface="+mn-cs"/>
                      </a:endParaRPr>
                    </a:p>
                  </a:txBody>
                  <a:tcPr marL="68580" marR="68580"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Slower loading speeds than other apps. </a:t>
                      </a:r>
                      <a:r>
                        <a:rPr lang="en-US" sz="2000" dirty="0">
                          <a:latin typeface=" exo 2 light"/>
                        </a:rPr>
                        <a:t>(DiCesare, 2023)</a:t>
                      </a:r>
                      <a:endParaRPr lang="en-US" sz="2000" b="0" i="0" kern="1200" dirty="0">
                        <a:solidFill>
                          <a:schemeClr val="dk1"/>
                        </a:solidFill>
                        <a:effectLst/>
                        <a:latin typeface=" exo 2 light"/>
                        <a:ea typeface="+mn-ea"/>
                        <a:cs typeface="+mn-cs"/>
                      </a:endParaRP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Low-quality performance. </a:t>
                      </a:r>
                      <a:r>
                        <a:rPr lang="en-US" sz="2000" dirty="0">
                          <a:latin typeface=" exo 2 light"/>
                        </a:rPr>
                        <a:t>(DiCesare, 2023)</a:t>
                      </a:r>
                      <a:endParaRPr lang="en-US" sz="2000" b="0" i="0" kern="1200" dirty="0">
                        <a:solidFill>
                          <a:schemeClr val="dk1"/>
                        </a:solidFill>
                        <a:effectLst/>
                        <a:latin typeface=" exo 2 light"/>
                        <a:ea typeface="+mn-ea"/>
                        <a:cs typeface="+mn-cs"/>
                      </a:endParaRP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Approaching obsolescence. </a:t>
                      </a:r>
                      <a:r>
                        <a:rPr lang="en-US" sz="2000" dirty="0">
                          <a:latin typeface=" exo 2 light"/>
                        </a:rPr>
                        <a:t>(DiCesare, 2023)</a:t>
                      </a:r>
                      <a:endParaRPr lang="en-US" sz="2000" b="0" i="0" kern="1200" dirty="0">
                        <a:solidFill>
                          <a:schemeClr val="dk1"/>
                        </a:solidFill>
                        <a:effectLst/>
                        <a:latin typeface=" exo 2 light"/>
                        <a:ea typeface="+mn-ea"/>
                        <a:cs typeface="+mn-cs"/>
                      </a:endParaRP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3574911"/>
                  </a:ext>
                </a:extLst>
              </a:tr>
            </a:tbl>
          </a:graphicData>
        </a:graphic>
      </p:graphicFrame>
      <p:pic>
        <p:nvPicPr>
          <p:cNvPr id="7" name="Picture 6">
            <a:extLst>
              <a:ext uri="{FF2B5EF4-FFF2-40B4-BE49-F238E27FC236}">
                <a16:creationId xmlns:a16="http://schemas.microsoft.com/office/drawing/2014/main" id="{18CB79F8-7B09-6B4E-0D53-3CE22C9491CF}"/>
              </a:ext>
            </a:extLst>
          </p:cNvPr>
          <p:cNvPicPr>
            <a:picLocks noChangeAspect="1"/>
          </p:cNvPicPr>
          <p:nvPr/>
        </p:nvPicPr>
        <p:blipFill>
          <a:blip r:embed="rId9"/>
          <a:stretch>
            <a:fillRect/>
          </a:stretch>
        </p:blipFill>
        <p:spPr>
          <a:xfrm>
            <a:off x="4883554" y="2284265"/>
            <a:ext cx="536448" cy="536448"/>
          </a:xfrm>
          <a:prstGeom prst="rect">
            <a:avLst/>
          </a:prstGeom>
        </p:spPr>
      </p:pic>
      <p:pic>
        <p:nvPicPr>
          <p:cNvPr id="11" name="Picture 10">
            <a:extLst>
              <a:ext uri="{FF2B5EF4-FFF2-40B4-BE49-F238E27FC236}">
                <a16:creationId xmlns:a16="http://schemas.microsoft.com/office/drawing/2014/main" id="{1150D660-2449-16A8-C99D-B1950505D1CE}"/>
              </a:ext>
            </a:extLst>
          </p:cNvPr>
          <p:cNvPicPr>
            <a:picLocks noChangeAspect="1"/>
          </p:cNvPicPr>
          <p:nvPr/>
        </p:nvPicPr>
        <p:blipFill>
          <a:blip r:embed="rId10"/>
          <a:stretch>
            <a:fillRect/>
          </a:stretch>
        </p:blipFill>
        <p:spPr>
          <a:xfrm>
            <a:off x="11854405" y="2264994"/>
            <a:ext cx="536448" cy="536448"/>
          </a:xfrm>
          <a:prstGeom prst="rect">
            <a:avLst/>
          </a:prstGeom>
        </p:spPr>
      </p:pic>
      <p:pic>
        <p:nvPicPr>
          <p:cNvPr id="13" name="Picture 12">
            <a:extLst>
              <a:ext uri="{FF2B5EF4-FFF2-40B4-BE49-F238E27FC236}">
                <a16:creationId xmlns:a16="http://schemas.microsoft.com/office/drawing/2014/main" id="{CF73C80C-C8EC-9F3B-C5D6-8A20DBC785A5}"/>
              </a:ext>
            </a:extLst>
          </p:cNvPr>
          <p:cNvPicPr>
            <a:picLocks noChangeAspect="1"/>
          </p:cNvPicPr>
          <p:nvPr/>
        </p:nvPicPr>
        <p:blipFill>
          <a:blip r:embed="rId11"/>
          <a:stretch>
            <a:fillRect/>
          </a:stretch>
        </p:blipFill>
        <p:spPr>
          <a:xfrm>
            <a:off x="15578403" y="2295135"/>
            <a:ext cx="536448" cy="536448"/>
          </a:xfrm>
          <a:prstGeom prst="rect">
            <a:avLst/>
          </a:prstGeom>
        </p:spPr>
      </p:pic>
      <p:pic>
        <p:nvPicPr>
          <p:cNvPr id="15" name="Picture 14">
            <a:extLst>
              <a:ext uri="{FF2B5EF4-FFF2-40B4-BE49-F238E27FC236}">
                <a16:creationId xmlns:a16="http://schemas.microsoft.com/office/drawing/2014/main" id="{A574B678-55FB-E751-2DC8-09FE9E6E8B68}"/>
              </a:ext>
            </a:extLst>
          </p:cNvPr>
          <p:cNvPicPr>
            <a:picLocks noChangeAspect="1"/>
          </p:cNvPicPr>
          <p:nvPr/>
        </p:nvPicPr>
        <p:blipFill>
          <a:blip r:embed="rId12"/>
          <a:stretch>
            <a:fillRect/>
          </a:stretch>
        </p:blipFill>
        <p:spPr>
          <a:xfrm>
            <a:off x="8607552" y="2284265"/>
            <a:ext cx="536448" cy="5364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31" name="Picture 3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04589" y="-1028700"/>
            <a:ext cx="2057400" cy="2057400"/>
          </a:xfrm>
          <a:prstGeom prst="rect">
            <a:avLst/>
          </a:prstGeom>
        </p:spPr>
      </p:pic>
      <p:pic>
        <p:nvPicPr>
          <p:cNvPr id="32" name="Picture 3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59300" y="9258300"/>
            <a:ext cx="2057400" cy="2057400"/>
          </a:xfrm>
          <a:prstGeom prst="rect">
            <a:avLst/>
          </a:prstGeom>
        </p:spPr>
      </p:pic>
      <p:graphicFrame>
        <p:nvGraphicFramePr>
          <p:cNvPr id="39" name="Table 38">
            <a:extLst>
              <a:ext uri="{FF2B5EF4-FFF2-40B4-BE49-F238E27FC236}">
                <a16:creationId xmlns:a16="http://schemas.microsoft.com/office/drawing/2014/main" id="{547B072A-EA8E-1F42-C724-72CAC8B30EC8}"/>
              </a:ext>
            </a:extLst>
          </p:cNvPr>
          <p:cNvGraphicFramePr>
            <a:graphicFrameLocks noGrp="1"/>
          </p:cNvGraphicFramePr>
          <p:nvPr>
            <p:extLst>
              <p:ext uri="{D42A27DB-BD31-4B8C-83A1-F6EECF244321}">
                <p14:modId xmlns:p14="http://schemas.microsoft.com/office/powerpoint/2010/main" val="3798535882"/>
              </p:ext>
            </p:extLst>
          </p:nvPr>
        </p:nvGraphicFramePr>
        <p:xfrm>
          <a:off x="704850" y="1047529"/>
          <a:ext cx="16878300" cy="8323119"/>
        </p:xfrm>
        <a:graphic>
          <a:graphicData uri="http://schemas.openxmlformats.org/drawingml/2006/table">
            <a:tbl>
              <a:tblPr firstRow="1" firstCol="1" bandRow="1">
                <a:effectLst>
                  <a:outerShdw blurRad="63500" sx="102000" sy="102000" algn="ctr" rotWithShape="0">
                    <a:prstClr val="black">
                      <a:alpha val="40000"/>
                    </a:prstClr>
                  </a:outerShdw>
                </a:effectLst>
                <a:tableStyleId>{93296810-A885-4BE3-A3E7-6D5BEEA58F35}</a:tableStyleId>
              </a:tblPr>
              <a:tblGrid>
                <a:gridCol w="2952750">
                  <a:extLst>
                    <a:ext uri="{9D8B030D-6E8A-4147-A177-3AD203B41FA5}">
                      <a16:colId xmlns:a16="http://schemas.microsoft.com/office/drawing/2014/main" val="3787651554"/>
                    </a:ext>
                  </a:extLst>
                </a:gridCol>
                <a:gridCol w="6705600">
                  <a:extLst>
                    <a:ext uri="{9D8B030D-6E8A-4147-A177-3AD203B41FA5}">
                      <a16:colId xmlns:a16="http://schemas.microsoft.com/office/drawing/2014/main" val="771934525"/>
                    </a:ext>
                  </a:extLst>
                </a:gridCol>
                <a:gridCol w="7219950">
                  <a:extLst>
                    <a:ext uri="{9D8B030D-6E8A-4147-A177-3AD203B41FA5}">
                      <a16:colId xmlns:a16="http://schemas.microsoft.com/office/drawing/2014/main" val="1986511010"/>
                    </a:ext>
                  </a:extLst>
                </a:gridCol>
              </a:tblGrid>
              <a:tr h="514890">
                <a:tc>
                  <a:txBody>
                    <a:bodyPr/>
                    <a:lstStyle/>
                    <a:p>
                      <a:pPr marL="0" marR="0">
                        <a:lnSpc>
                          <a:spcPct val="107000"/>
                        </a:lnSpc>
                        <a:spcBef>
                          <a:spcPts val="0"/>
                        </a:spcBef>
                        <a:spcAft>
                          <a:spcPts val="0"/>
                        </a:spcAft>
                      </a:pPr>
                      <a:r>
                        <a:rPr lang="en-US" sz="2000" dirty="0">
                          <a:effectLst/>
                          <a:latin typeface=" exo 2 light"/>
                        </a:rPr>
                        <a:t> </a:t>
                      </a:r>
                      <a:endParaRPr lang="en-US" sz="2000" dirty="0">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1818"/>
                    </a:solidFill>
                  </a:tcPr>
                </a:tc>
                <a:tc>
                  <a:txBody>
                    <a:bodyPr/>
                    <a:lstStyle/>
                    <a:p>
                      <a:pPr marL="0" marR="0" algn="ctr">
                        <a:lnSpc>
                          <a:spcPct val="107000"/>
                        </a:lnSpc>
                        <a:spcBef>
                          <a:spcPts val="0"/>
                        </a:spcBef>
                        <a:spcAft>
                          <a:spcPts val="0"/>
                        </a:spcAft>
                      </a:pPr>
                      <a:r>
                        <a:rPr lang="en-US" sz="3600" b="0" dirty="0">
                          <a:solidFill>
                            <a:schemeClr val="tx1"/>
                          </a:solidFill>
                          <a:effectLst/>
                          <a:latin typeface=" exo 2 light"/>
                        </a:rPr>
                        <a:t>Transpiled Apps </a:t>
                      </a:r>
                      <a:endParaRPr lang="en-US" sz="36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3600" b="0" dirty="0">
                          <a:solidFill>
                            <a:schemeClr val="tx1"/>
                          </a:solidFill>
                          <a:effectLst/>
                          <a:latin typeface=" exo 2 light"/>
                        </a:rPr>
                        <a:t>Progressive Web Apps</a:t>
                      </a:r>
                      <a:endParaRPr lang="en-US" sz="36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8821708"/>
                  </a:ext>
                </a:extLst>
              </a:tr>
              <a:tr h="2756604">
                <a:tc>
                  <a:txBody>
                    <a:bodyPr/>
                    <a:lstStyle/>
                    <a:p>
                      <a:pPr marL="0" marR="0">
                        <a:lnSpc>
                          <a:spcPct val="107000"/>
                        </a:lnSpc>
                        <a:spcBef>
                          <a:spcPts val="0"/>
                        </a:spcBef>
                        <a:spcAft>
                          <a:spcPts val="0"/>
                        </a:spcAft>
                      </a:pPr>
                      <a:r>
                        <a:rPr lang="en-US" sz="3200" b="0" dirty="0">
                          <a:solidFill>
                            <a:schemeClr val="tx1"/>
                          </a:solidFill>
                          <a:effectLst/>
                          <a:latin typeface=" exo 2 light"/>
                        </a:rPr>
                        <a:t>Definition</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sz="2000" dirty="0">
                        <a:effectLst/>
                        <a:latin typeface=" exo 2 light"/>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rPr>
                        <a:t>Transpiled apps, refer to software applications that are translated from one programming language to another. </a:t>
                      </a:r>
                      <a:r>
                        <a:rPr lang="en-US" sz="2000" dirty="0">
                          <a:latin typeface=" exo 2 light"/>
                        </a:rPr>
                        <a:t>(DiCesare, 2023)</a:t>
                      </a: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2000" dirty="0">
                        <a:effectLst/>
                        <a:latin typeface=" exo 2 light"/>
                      </a:endParaRP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 exo 2 light"/>
                        </a:rPr>
                        <a:t>Typically, from a higher-level language to a lower-level language, often for the purpose of improving performance or portability.</a:t>
                      </a:r>
                      <a:r>
                        <a:rPr lang="en-US" sz="2000" dirty="0">
                          <a:latin typeface=" exo 2 light"/>
                        </a:rPr>
                        <a:t> (DiCesare, 2023)</a:t>
                      </a:r>
                    </a:p>
                    <a:p>
                      <a:pPr marL="342900" marR="0" indent="-342900">
                        <a:lnSpc>
                          <a:spcPct val="107000"/>
                        </a:lnSpc>
                        <a:spcBef>
                          <a:spcPts val="0"/>
                        </a:spcBef>
                        <a:spcAft>
                          <a:spcPts val="0"/>
                        </a:spcAft>
                        <a:buFont typeface="Arial" panose="020B0604020202020204" pitchFamily="34" charset="0"/>
                        <a:buChar char="•"/>
                      </a:pPr>
                      <a:endParaRPr lang="en-US" sz="2000" dirty="0">
                        <a:effectLst/>
                        <a:latin typeface=" exo 2 light"/>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sz="2000" b="0" i="0" kern="1200" dirty="0">
                        <a:solidFill>
                          <a:schemeClr val="dk1"/>
                        </a:solidFill>
                        <a:effectLst/>
                        <a:latin typeface=" exo 2 light"/>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PWAs run in a web browser but have native app capabilities like push notifications and a truly native look and feel.</a:t>
                      </a:r>
                      <a:r>
                        <a:rPr lang="en-US" sz="2000" dirty="0">
                          <a:latin typeface=" exo 2 light"/>
                        </a:rPr>
                        <a:t> (DiCesare, 2023)</a:t>
                      </a: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2000" dirty="0">
                        <a:effectLst/>
                        <a:latin typeface=" exo 2 light"/>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PWAs can run offline and be installed on a device. These apps are available in the Google and Microsoft app stores. </a:t>
                      </a:r>
                      <a:r>
                        <a:rPr lang="en-US" sz="2000" dirty="0">
                          <a:latin typeface=" exo 2 light"/>
                        </a:rPr>
                        <a:t>(DiCesare, 2023)</a:t>
                      </a:r>
                      <a:endParaRPr lang="en-US" sz="2000" dirty="0">
                        <a:effectLst/>
                        <a:latin typeface=" exo 2 light"/>
                      </a:endParaRP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0731565"/>
                  </a:ext>
                </a:extLst>
              </a:tr>
              <a:tr h="2317670">
                <a:tc>
                  <a:txBody>
                    <a:bodyPr/>
                    <a:lstStyle/>
                    <a:p>
                      <a:pPr marL="0" marR="0">
                        <a:lnSpc>
                          <a:spcPct val="107000"/>
                        </a:lnSpc>
                        <a:spcBef>
                          <a:spcPts val="0"/>
                        </a:spcBef>
                        <a:spcAft>
                          <a:spcPts val="0"/>
                        </a:spcAft>
                      </a:pPr>
                      <a:r>
                        <a:rPr lang="en-US" sz="3200" b="0" dirty="0">
                          <a:solidFill>
                            <a:schemeClr val="tx1"/>
                          </a:solidFill>
                          <a:effectLst/>
                          <a:latin typeface=" exo 2 light"/>
                        </a:rPr>
                        <a:t>Advantages</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Improved Performance. </a:t>
                      </a:r>
                      <a:r>
                        <a:rPr lang="en-US" sz="2000" dirty="0">
                          <a:latin typeface=" exo 2 light"/>
                        </a:rPr>
                        <a:t>(DiCesare, 2023)</a:t>
                      </a:r>
                      <a:endParaRPr lang="en-US" sz="2000" dirty="0">
                        <a:effectLst/>
                        <a:latin typeface=" exo 2 light"/>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Platform Portability.</a:t>
                      </a:r>
                      <a:r>
                        <a:rPr lang="en-US" sz="2000" dirty="0">
                          <a:latin typeface=" exo 2 light"/>
                        </a:rPr>
                        <a:t> (DiCesare, 2023)</a:t>
                      </a:r>
                      <a:endParaRPr lang="en-US" sz="2000" dirty="0">
                        <a:effectLst/>
                        <a:latin typeface=" exo 2 light"/>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Code Reusability.</a:t>
                      </a:r>
                      <a:r>
                        <a:rPr lang="en-US" sz="2000" dirty="0">
                          <a:latin typeface=" exo 2 light"/>
                        </a:rPr>
                        <a:t> (DiCesare, 2023)</a:t>
                      </a:r>
                      <a:endParaRPr lang="en-US" sz="2000" dirty="0">
                        <a:effectLst/>
                        <a:latin typeface=" exo 2 light"/>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Developer Productivity. </a:t>
                      </a:r>
                      <a:r>
                        <a:rPr lang="en-US" sz="2000" dirty="0">
                          <a:latin typeface=" exo 2 light"/>
                        </a:rPr>
                        <a:t>(DiCesare, 2023)</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Fast time to market. </a:t>
                      </a:r>
                      <a:r>
                        <a:rPr lang="en-US" sz="2000" dirty="0">
                          <a:latin typeface=" exo 2 light"/>
                        </a:rPr>
                        <a:t>(DiCesare, 2023)</a:t>
                      </a:r>
                      <a:endParaRPr lang="en-US" sz="2000" dirty="0">
                        <a:effectLst/>
                        <a:latin typeface=" exo 2 light"/>
                      </a:endParaRP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Push notifications.</a:t>
                      </a:r>
                      <a:r>
                        <a:rPr lang="en-US" sz="2000" dirty="0">
                          <a:latin typeface=" exo 2 light"/>
                        </a:rPr>
                        <a:t> (DiCesare, 2023)</a:t>
                      </a:r>
                      <a:endParaRPr lang="en-US" sz="2000" dirty="0">
                        <a:effectLst/>
                        <a:latin typeface=" exo 2 light"/>
                      </a:endParaRP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Native app likeness. </a:t>
                      </a:r>
                      <a:r>
                        <a:rPr lang="en-US" sz="2000" dirty="0">
                          <a:latin typeface=" exo 2 light"/>
                        </a:rPr>
                        <a:t>(DiCesare, 2023)</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2000" dirty="0">
                        <a:effectLst/>
                        <a:latin typeface=" exo 2 light"/>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effectLst/>
                          <a:latin typeface=" exo 2 light"/>
                        </a:rPr>
                        <a:t>Cost effective distribution. </a:t>
                      </a:r>
                      <a:r>
                        <a:rPr lang="en-US" sz="2000" dirty="0">
                          <a:latin typeface=" exo 2 light"/>
                        </a:rPr>
                        <a:t>(DiCesare, 2023)</a:t>
                      </a:r>
                      <a:endParaRPr lang="en-US" sz="2000" b="0" i="0" kern="1200" dirty="0">
                        <a:solidFill>
                          <a:schemeClr val="dk1"/>
                        </a:solidFill>
                        <a:effectLst/>
                        <a:latin typeface=" exo 2 light"/>
                        <a:ea typeface="+mn-ea"/>
                        <a:cs typeface="+mn-cs"/>
                      </a:endParaRPr>
                    </a:p>
                    <a:p>
                      <a:pPr marL="0" marR="0" indent="0">
                        <a:lnSpc>
                          <a:spcPct val="107000"/>
                        </a:lnSpc>
                        <a:spcBef>
                          <a:spcPts val="0"/>
                        </a:spcBef>
                        <a:spcAft>
                          <a:spcPts val="0"/>
                        </a:spcAft>
                        <a:buFont typeface="Arial" panose="020B0604020202020204" pitchFamily="34" charset="0"/>
                        <a:buNone/>
                      </a:pPr>
                      <a:endParaRPr lang="en-US" sz="2000" dirty="0">
                        <a:effectLst/>
                        <a:latin typeface=" exo 2 light"/>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2917573"/>
                  </a:ext>
                </a:extLst>
              </a:tr>
              <a:tr h="2454004">
                <a:tc>
                  <a:txBody>
                    <a:bodyPr/>
                    <a:lstStyle/>
                    <a:p>
                      <a:pPr marL="0" marR="0">
                        <a:lnSpc>
                          <a:spcPct val="107000"/>
                        </a:lnSpc>
                        <a:spcBef>
                          <a:spcPts val="0"/>
                        </a:spcBef>
                        <a:spcAft>
                          <a:spcPts val="0"/>
                        </a:spcAft>
                      </a:pPr>
                      <a:r>
                        <a:rPr lang="en-US" sz="3200" b="0" dirty="0">
                          <a:solidFill>
                            <a:schemeClr val="tx1"/>
                          </a:solidFill>
                          <a:effectLst/>
                          <a:latin typeface=" exo 2 light"/>
                        </a:rPr>
                        <a:t>Disadvantages</a:t>
                      </a:r>
                      <a:endParaRPr lang="en-US" sz="3200" b="0" dirty="0">
                        <a:solidFill>
                          <a:schemeClr val="tx1"/>
                        </a:solidFill>
                        <a:effectLst/>
                        <a:latin typeface=" exo 2 light"/>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indent="-342900">
                        <a:lnSpc>
                          <a:spcPct val="107000"/>
                        </a:lnSpc>
                        <a:spcBef>
                          <a:spcPts val="0"/>
                        </a:spcBef>
                        <a:spcAft>
                          <a:spcPts val="0"/>
                        </a:spcAft>
                        <a:buFont typeface="Arial" panose="020B0604020202020204" pitchFamily="34" charset="0"/>
                        <a:buChar char="•"/>
                      </a:pPr>
                      <a:endParaRPr lang="en-US" sz="2000" dirty="0">
                        <a:effectLst/>
                        <a:latin typeface=" exo 2 light"/>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 exo 2 light"/>
                          <a:ea typeface="Calibri" panose="020F0502020204030204" pitchFamily="34" charset="0"/>
                          <a:cs typeface="Times New Roman" panose="02020603050405020304" pitchFamily="18" charset="0"/>
                        </a:rPr>
                        <a:t>Loss of Language-Specific Features. </a:t>
                      </a:r>
                      <a:r>
                        <a:rPr lang="en-US" sz="2000" dirty="0">
                          <a:latin typeface=" exo 2 light"/>
                        </a:rPr>
                        <a:t>(DiCesare, 2023)</a:t>
                      </a:r>
                    </a:p>
                    <a:p>
                      <a:pPr marL="342900" marR="0" indent="-342900">
                        <a:lnSpc>
                          <a:spcPct val="107000"/>
                        </a:lnSpc>
                        <a:spcBef>
                          <a:spcPts val="0"/>
                        </a:spcBef>
                        <a:spcAft>
                          <a:spcPts val="0"/>
                        </a:spcAft>
                        <a:buFont typeface="Arial" panose="020B0604020202020204" pitchFamily="34" charset="0"/>
                        <a:buChar char="•"/>
                      </a:pPr>
                      <a:endParaRPr lang="en-US" sz="2000" dirty="0">
                        <a:effectLst/>
                        <a:latin typeface=" exo 2 light"/>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Potential Performance Trade-offs. </a:t>
                      </a:r>
                      <a:r>
                        <a:rPr lang="en-US" sz="2000" dirty="0">
                          <a:latin typeface=" exo 2 light"/>
                        </a:rPr>
                        <a:t>(DiCesare, 2023)</a:t>
                      </a: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2000" dirty="0">
                        <a:latin typeface=" exo 2 light"/>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2000" dirty="0">
                          <a:effectLst/>
                          <a:latin typeface=" exo 2 light"/>
                          <a:ea typeface="Calibri" panose="020F0502020204030204" pitchFamily="34" charset="0"/>
                          <a:cs typeface="Times New Roman" panose="02020603050405020304" pitchFamily="18" charset="0"/>
                        </a:rPr>
                        <a:t>Compatibility Risks. </a:t>
                      </a:r>
                      <a:r>
                        <a:rPr lang="en-US" sz="2000" dirty="0">
                          <a:latin typeface=" exo 2 light"/>
                        </a:rPr>
                        <a:t>(DiCesare, 2023)</a:t>
                      </a:r>
                    </a:p>
                  </a:txBody>
                  <a:tcPr marL="68580" marR="68580"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Unable to access some device features (Bluetooth, camera, etc.) </a:t>
                      </a:r>
                      <a:r>
                        <a:rPr lang="en-US" sz="2000" dirty="0">
                          <a:latin typeface=" exo 2 light"/>
                        </a:rPr>
                        <a:t>(DiCesare, 2023)</a:t>
                      </a:r>
                      <a:endParaRPr lang="en-US" sz="2000" dirty="0">
                        <a:effectLst/>
                        <a:latin typeface=" exo 2 light"/>
                      </a:endParaRPr>
                    </a:p>
                    <a:p>
                      <a:pPr marL="0" indent="0" fontAlgn="base">
                        <a:buFont typeface="Arial" panose="020B0604020202020204" pitchFamily="34" charset="0"/>
                        <a:buNone/>
                      </a:pPr>
                      <a:endParaRPr lang="en-US" sz="2000" b="0" i="0" kern="1200" dirty="0">
                        <a:solidFill>
                          <a:schemeClr val="dk1"/>
                        </a:solidFill>
                        <a:effectLst/>
                        <a:latin typeface=" exo 2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 exo 2 light"/>
                          <a:ea typeface="+mn-ea"/>
                          <a:cs typeface="+mn-cs"/>
                        </a:rPr>
                        <a:t>Limited on Apple devices. </a:t>
                      </a:r>
                      <a:r>
                        <a:rPr lang="en-US" sz="2000" dirty="0">
                          <a:latin typeface=" exo 2 light"/>
                        </a:rPr>
                        <a:t>(DiCesare, 2023)</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2000" dirty="0">
                        <a:effectLst/>
                        <a:latin typeface=" exo 2 light"/>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effectLst/>
                          <a:latin typeface=" exo 2 light"/>
                        </a:rPr>
                        <a:t>Security Concerns. </a:t>
                      </a:r>
                      <a:r>
                        <a:rPr lang="en-US" sz="2000" dirty="0">
                          <a:latin typeface=" exo 2 light"/>
                        </a:rPr>
                        <a:t>(DiCesare, 2023)</a:t>
                      </a:r>
                      <a:endParaRPr lang="en-US" sz="2000" dirty="0">
                        <a:effectLst/>
                        <a:latin typeface=" exo 2 light"/>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3574911"/>
                  </a:ext>
                </a:extLst>
              </a:tr>
            </a:tbl>
          </a:graphicData>
        </a:graphic>
      </p:graphicFrame>
      <p:pic>
        <p:nvPicPr>
          <p:cNvPr id="2" name="Picture 7">
            <a:extLst>
              <a:ext uri="{FF2B5EF4-FFF2-40B4-BE49-F238E27FC236}">
                <a16:creationId xmlns:a16="http://schemas.microsoft.com/office/drawing/2014/main" id="{287619D6-A9F5-EA8A-BFB2-B50E4A86E2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DE6A9EB9-4215-3F62-1B3E-35082982C3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pic>
        <p:nvPicPr>
          <p:cNvPr id="5" name="Picture 4">
            <a:extLst>
              <a:ext uri="{FF2B5EF4-FFF2-40B4-BE49-F238E27FC236}">
                <a16:creationId xmlns:a16="http://schemas.microsoft.com/office/drawing/2014/main" id="{5013FBE6-ED88-AE7D-B5AD-BEB5A9087C5A}"/>
              </a:ext>
            </a:extLst>
          </p:cNvPr>
          <p:cNvPicPr>
            <a:picLocks noChangeAspect="1"/>
          </p:cNvPicPr>
          <p:nvPr/>
        </p:nvPicPr>
        <p:blipFill>
          <a:blip r:embed="rId7"/>
          <a:stretch>
            <a:fillRect/>
          </a:stretch>
        </p:blipFill>
        <p:spPr>
          <a:xfrm>
            <a:off x="10892221" y="1028700"/>
            <a:ext cx="487680" cy="487680"/>
          </a:xfrm>
          <a:prstGeom prst="rect">
            <a:avLst/>
          </a:prstGeom>
        </p:spPr>
      </p:pic>
      <p:pic>
        <p:nvPicPr>
          <p:cNvPr id="7" name="Picture 6">
            <a:extLst>
              <a:ext uri="{FF2B5EF4-FFF2-40B4-BE49-F238E27FC236}">
                <a16:creationId xmlns:a16="http://schemas.microsoft.com/office/drawing/2014/main" id="{9FB74E38-3DB3-A9F6-D0A2-C559AC908276}"/>
              </a:ext>
            </a:extLst>
          </p:cNvPr>
          <p:cNvPicPr>
            <a:picLocks noChangeAspect="1"/>
          </p:cNvPicPr>
          <p:nvPr/>
        </p:nvPicPr>
        <p:blipFill>
          <a:blip r:embed="rId8"/>
          <a:stretch>
            <a:fillRect/>
          </a:stretch>
        </p:blipFill>
        <p:spPr>
          <a:xfrm>
            <a:off x="16609802" y="1047529"/>
            <a:ext cx="487680" cy="487680"/>
          </a:xfrm>
          <a:prstGeom prst="rect">
            <a:avLst/>
          </a:prstGeom>
        </p:spPr>
      </p:pic>
      <p:pic>
        <p:nvPicPr>
          <p:cNvPr id="9" name="Picture 8">
            <a:extLst>
              <a:ext uri="{FF2B5EF4-FFF2-40B4-BE49-F238E27FC236}">
                <a16:creationId xmlns:a16="http://schemas.microsoft.com/office/drawing/2014/main" id="{74F09587-FFF6-5CF9-7A1F-05DA787ED8C1}"/>
              </a:ext>
            </a:extLst>
          </p:cNvPr>
          <p:cNvPicPr>
            <a:picLocks noChangeAspect="1"/>
          </p:cNvPicPr>
          <p:nvPr/>
        </p:nvPicPr>
        <p:blipFill>
          <a:blip r:embed="rId9"/>
          <a:stretch>
            <a:fillRect/>
          </a:stretch>
        </p:blipFill>
        <p:spPr>
          <a:xfrm>
            <a:off x="4501419" y="1047529"/>
            <a:ext cx="487680" cy="487680"/>
          </a:xfrm>
          <a:prstGeom prst="rect">
            <a:avLst/>
          </a:prstGeom>
        </p:spPr>
      </p:pic>
      <p:pic>
        <p:nvPicPr>
          <p:cNvPr id="13" name="Picture 12">
            <a:extLst>
              <a:ext uri="{FF2B5EF4-FFF2-40B4-BE49-F238E27FC236}">
                <a16:creationId xmlns:a16="http://schemas.microsoft.com/office/drawing/2014/main" id="{74E38FFC-A5FE-5C3B-CD04-281F9498F2B6}"/>
              </a:ext>
            </a:extLst>
          </p:cNvPr>
          <p:cNvPicPr>
            <a:picLocks noChangeAspect="1"/>
          </p:cNvPicPr>
          <p:nvPr/>
        </p:nvPicPr>
        <p:blipFill>
          <a:blip r:embed="rId10"/>
          <a:stretch>
            <a:fillRect/>
          </a:stretch>
        </p:blipFill>
        <p:spPr>
          <a:xfrm>
            <a:off x="9037674" y="1047529"/>
            <a:ext cx="487680" cy="487680"/>
          </a:xfrm>
          <a:prstGeom prst="rect">
            <a:avLst/>
          </a:prstGeom>
        </p:spPr>
      </p:pic>
    </p:spTree>
    <p:extLst>
      <p:ext uri="{BB962C8B-B14F-4D97-AF65-F5344CB8AC3E}">
        <p14:creationId xmlns:p14="http://schemas.microsoft.com/office/powerpoint/2010/main" val="927244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2057400" cy="2057400"/>
          </a:xfrm>
          <a:prstGeom prst="rect">
            <a:avLst/>
          </a:prstGeom>
        </p:spPr>
      </p:pic>
      <p:sp>
        <p:nvSpPr>
          <p:cNvPr id="9" name="TextBox 9"/>
          <p:cNvSpPr txBox="1"/>
          <p:nvPr/>
        </p:nvSpPr>
        <p:spPr>
          <a:xfrm>
            <a:off x="5993169" y="574712"/>
            <a:ext cx="6742012" cy="2057807"/>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 exo 2 light"/>
              </a:rPr>
              <a:t>Android VS </a:t>
            </a:r>
            <a:r>
              <a:rPr lang="en-US" sz="6600" dirty="0">
                <a:solidFill>
                  <a:srgbClr val="E6760F"/>
                </a:solidFill>
                <a:latin typeface=" exo 2 light"/>
              </a:rPr>
              <a:t>IOS</a:t>
            </a:r>
          </a:p>
          <a:p>
            <a:pPr>
              <a:lnSpc>
                <a:spcPts val="8400"/>
              </a:lnSpc>
              <a:spcBef>
                <a:spcPct val="0"/>
              </a:spcBef>
            </a:pPr>
            <a:endParaRPr lang="en-US" sz="6600" dirty="0">
              <a:solidFill>
                <a:srgbClr val="FFFFFF"/>
              </a:solidFill>
              <a:latin typeface=" exo 2 light"/>
            </a:endParaRPr>
          </a:p>
        </p:txBody>
      </p:sp>
      <p:sp>
        <p:nvSpPr>
          <p:cNvPr id="12" name="TextBox 12"/>
          <p:cNvSpPr txBox="1"/>
          <p:nvPr/>
        </p:nvSpPr>
        <p:spPr>
          <a:xfrm>
            <a:off x="1344125" y="1656985"/>
            <a:ext cx="8020050" cy="820738"/>
          </a:xfrm>
          <a:prstGeom prst="rect">
            <a:avLst/>
          </a:prstGeom>
        </p:spPr>
        <p:txBody>
          <a:bodyPr lIns="0" tIns="0" rIns="0" bIns="0" rtlCol="0" anchor="t">
            <a:spAutoFit/>
          </a:bodyPr>
          <a:lstStyle/>
          <a:p>
            <a:pPr>
              <a:lnSpc>
                <a:spcPts val="6356"/>
              </a:lnSpc>
              <a:spcBef>
                <a:spcPct val="0"/>
              </a:spcBef>
            </a:pPr>
            <a:r>
              <a:rPr lang="en-US" sz="6000" dirty="0">
                <a:solidFill>
                  <a:srgbClr val="E6760F"/>
                </a:solidFill>
                <a:latin typeface=" exo 2 light"/>
              </a:rPr>
              <a:t>Design</a:t>
            </a:r>
          </a:p>
        </p:txBody>
      </p:sp>
      <p:graphicFrame>
        <p:nvGraphicFramePr>
          <p:cNvPr id="24" name="Table 24">
            <a:extLst>
              <a:ext uri="{FF2B5EF4-FFF2-40B4-BE49-F238E27FC236}">
                <a16:creationId xmlns:a16="http://schemas.microsoft.com/office/drawing/2014/main" id="{28B74E6D-575A-D483-3444-8BCBB4CFF868}"/>
              </a:ext>
            </a:extLst>
          </p:cNvPr>
          <p:cNvGraphicFramePr>
            <a:graphicFrameLocks noGrp="1"/>
          </p:cNvGraphicFramePr>
          <p:nvPr>
            <p:extLst>
              <p:ext uri="{D42A27DB-BD31-4B8C-83A1-F6EECF244321}">
                <p14:modId xmlns:p14="http://schemas.microsoft.com/office/powerpoint/2010/main" val="4145734511"/>
              </p:ext>
            </p:extLst>
          </p:nvPr>
        </p:nvGraphicFramePr>
        <p:xfrm>
          <a:off x="3556408" y="2747055"/>
          <a:ext cx="11377580" cy="7104562"/>
        </p:xfrm>
        <a:graphic>
          <a:graphicData uri="http://schemas.openxmlformats.org/drawingml/2006/table">
            <a:tbl>
              <a:tblPr firstRow="1" bandRow="1">
                <a:effectLst>
                  <a:outerShdw blurRad="63500" sx="102000" sy="102000" algn="ctr" rotWithShape="0">
                    <a:prstClr val="black">
                      <a:alpha val="40000"/>
                    </a:prstClr>
                  </a:outerShdw>
                </a:effectLst>
                <a:tableStyleId>{793D81CF-94F2-401A-BA57-92F5A7B2D0C5}</a:tableStyleId>
              </a:tblPr>
              <a:tblGrid>
                <a:gridCol w="5688790">
                  <a:extLst>
                    <a:ext uri="{9D8B030D-6E8A-4147-A177-3AD203B41FA5}">
                      <a16:colId xmlns:a16="http://schemas.microsoft.com/office/drawing/2014/main" val="2080534074"/>
                    </a:ext>
                  </a:extLst>
                </a:gridCol>
                <a:gridCol w="5688790">
                  <a:extLst>
                    <a:ext uri="{9D8B030D-6E8A-4147-A177-3AD203B41FA5}">
                      <a16:colId xmlns:a16="http://schemas.microsoft.com/office/drawing/2014/main" val="2495110920"/>
                    </a:ext>
                  </a:extLst>
                </a:gridCol>
              </a:tblGrid>
              <a:tr h="1155716">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489382"/>
                  </a:ext>
                </a:extLst>
              </a:tr>
              <a:tr h="5915842">
                <a:tc>
                  <a:txBody>
                    <a:bodyPr/>
                    <a:lstStyle/>
                    <a:p>
                      <a:endParaRPr lang="en-US" sz="20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Android follows Material Design. (Material,2022)</a:t>
                      </a:r>
                    </a:p>
                    <a:p>
                      <a:pPr marL="0" indent="0">
                        <a:buFont typeface="Arial" panose="020B0604020202020204" pitchFamily="34" charset="0"/>
                        <a:buNone/>
                      </a:pPr>
                      <a:endParaRPr lang="en-US" sz="2000" dirty="0">
                        <a:latin typeface=" exo 2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Use a set of design guidelines provided by Google. (Material,2022)</a:t>
                      </a:r>
                    </a:p>
                    <a:p>
                      <a:pPr marL="0" indent="0">
                        <a:buFont typeface="Arial" panose="020B0604020202020204" pitchFamily="34" charset="0"/>
                        <a:buNone/>
                      </a:pPr>
                      <a:endParaRPr lang="en-US" sz="2000" dirty="0">
                        <a:latin typeface=" exo 2 light"/>
                      </a:endParaRPr>
                    </a:p>
                    <a:p>
                      <a:pPr marL="285750" indent="-285750">
                        <a:buFont typeface="Arial" panose="020B0604020202020204" pitchFamily="34" charset="0"/>
                        <a:buChar char="•"/>
                      </a:pPr>
                      <a:r>
                        <a:rPr lang="en-US" sz="2000" dirty="0">
                          <a:latin typeface=" exo 2 light"/>
                        </a:rPr>
                        <a:t>Emphasizes a clean and modern look with a focus on consistent use of color, typography, and iconography. (Material,2022)</a:t>
                      </a:r>
                    </a:p>
                    <a:p>
                      <a:pPr marL="285750" indent="-285750">
                        <a:buFont typeface="Arial" panose="020B0604020202020204" pitchFamily="34" charset="0"/>
                        <a:buChar char="•"/>
                      </a:pPr>
                      <a:endParaRPr lang="en-US" sz="2000" dirty="0">
                        <a:latin typeface=" exo 2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Material Design encourages the use of responsive layouts that adapt to different screen sizes and orientations. (Material,2022)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dirty="0">
                        <a:latin typeface=" exo 2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It provides a consistent user experience across different devices and screen sizes.</a:t>
                      </a:r>
                      <a:r>
                        <a:rPr lang="en-US" sz="2000" dirty="0"/>
                        <a:t> </a:t>
                      </a:r>
                      <a:r>
                        <a:rPr lang="en-US" sz="2000" dirty="0">
                          <a:latin typeface=" exo 2 light"/>
                        </a:rPr>
                        <a:t>(Material,2022)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iPhones follow the Human Interface Guidelines (HIG) provided by Apple. (Inc.,2023)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Which focuses on simplicity, clarity, and depth in design. (Inc.,2023)</a:t>
                      </a:r>
                    </a:p>
                    <a:p>
                      <a:pPr marL="0" indent="0">
                        <a:buFont typeface="Arial" panose="020B0604020202020204" pitchFamily="34" charset="0"/>
                        <a:buNone/>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The HIG provides guidelines on how to create intuitive and engaging user interfaces that are consistent with the overall iOS ecosystem. (Inc.,2023)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It includes guidelines for typography, color, icons, and interactions. (Inc.,2023)</a:t>
                      </a:r>
                    </a:p>
                    <a:p>
                      <a:pPr marL="0" indent="0">
                        <a:buFont typeface="Arial" panose="020B0604020202020204" pitchFamily="34" charset="0"/>
                        <a:buNone/>
                      </a:pPr>
                      <a:endParaRPr lang="en-US" sz="2000" dirty="0">
                        <a:latin typeface=" exo 2 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595285"/>
                  </a:ext>
                </a:extLst>
              </a:tr>
            </a:tbl>
          </a:graphicData>
        </a:graphic>
      </p:graphicFrame>
      <p:pic>
        <p:nvPicPr>
          <p:cNvPr id="25" name="Picture 24">
            <a:extLst>
              <a:ext uri="{FF2B5EF4-FFF2-40B4-BE49-F238E27FC236}">
                <a16:creationId xmlns:a16="http://schemas.microsoft.com/office/drawing/2014/main" id="{5820E859-B8AF-DFC1-7C97-67F3B38834A5}"/>
              </a:ext>
            </a:extLst>
          </p:cNvPr>
          <p:cNvPicPr>
            <a:picLocks noChangeAspect="1"/>
          </p:cNvPicPr>
          <p:nvPr/>
        </p:nvPicPr>
        <p:blipFill>
          <a:blip r:embed="rId5"/>
          <a:stretch>
            <a:fillRect/>
          </a:stretch>
        </p:blipFill>
        <p:spPr>
          <a:xfrm>
            <a:off x="5959108" y="2772676"/>
            <a:ext cx="1066800" cy="1066800"/>
          </a:xfrm>
          <a:prstGeom prst="rect">
            <a:avLst/>
          </a:prstGeom>
        </p:spPr>
      </p:pic>
      <p:pic>
        <p:nvPicPr>
          <p:cNvPr id="26" name="Picture 25">
            <a:extLst>
              <a:ext uri="{FF2B5EF4-FFF2-40B4-BE49-F238E27FC236}">
                <a16:creationId xmlns:a16="http://schemas.microsoft.com/office/drawing/2014/main" id="{EEB97A91-3B22-3A24-B81E-671978CAB9B4}"/>
              </a:ext>
            </a:extLst>
          </p:cNvPr>
          <p:cNvPicPr>
            <a:picLocks noChangeAspect="1"/>
          </p:cNvPicPr>
          <p:nvPr/>
        </p:nvPicPr>
        <p:blipFill>
          <a:blip r:embed="rId6"/>
          <a:stretch>
            <a:fillRect/>
          </a:stretch>
        </p:blipFill>
        <p:spPr>
          <a:xfrm>
            <a:off x="11575836" y="2772676"/>
            <a:ext cx="1072896" cy="1072896"/>
          </a:xfrm>
          <a:prstGeom prst="rect">
            <a:avLst/>
          </a:prstGeom>
        </p:spPr>
      </p:pic>
      <p:pic>
        <p:nvPicPr>
          <p:cNvPr id="28" name="Picture 8">
            <a:extLst>
              <a:ext uri="{FF2B5EF4-FFF2-40B4-BE49-F238E27FC236}">
                <a16:creationId xmlns:a16="http://schemas.microsoft.com/office/drawing/2014/main" id="{7CAFEC9E-8D8B-A928-E241-13F924E73D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41900" y="9074792"/>
            <a:ext cx="2057400" cy="2057400"/>
          </a:xfrm>
          <a:prstGeom prst="rect">
            <a:avLst/>
          </a:prstGeom>
        </p:spPr>
      </p:pic>
      <p:pic>
        <p:nvPicPr>
          <p:cNvPr id="30" name="Picture 29">
            <a:extLst>
              <a:ext uri="{FF2B5EF4-FFF2-40B4-BE49-F238E27FC236}">
                <a16:creationId xmlns:a16="http://schemas.microsoft.com/office/drawing/2014/main" id="{4AAF55C9-3AD4-1D13-3E30-AA1010068220}"/>
              </a:ext>
            </a:extLst>
          </p:cNvPr>
          <p:cNvPicPr>
            <a:picLocks noChangeAspect="1"/>
          </p:cNvPicPr>
          <p:nvPr/>
        </p:nvPicPr>
        <p:blipFill>
          <a:blip r:embed="rId7"/>
          <a:stretch>
            <a:fillRect/>
          </a:stretch>
        </p:blipFill>
        <p:spPr>
          <a:xfrm>
            <a:off x="304800" y="1603616"/>
            <a:ext cx="874107" cy="874107"/>
          </a:xfrm>
          <a:prstGeom prst="rect">
            <a:avLst/>
          </a:prstGeom>
        </p:spPr>
      </p:pic>
      <p:grpSp>
        <p:nvGrpSpPr>
          <p:cNvPr id="31" name="Group 10">
            <a:extLst>
              <a:ext uri="{FF2B5EF4-FFF2-40B4-BE49-F238E27FC236}">
                <a16:creationId xmlns:a16="http://schemas.microsoft.com/office/drawing/2014/main" id="{6B2D9ABF-8704-59EC-8093-20BEC0BE6907}"/>
              </a:ext>
            </a:extLst>
          </p:cNvPr>
          <p:cNvGrpSpPr>
            <a:grpSpLocks noChangeAspect="1"/>
          </p:cNvGrpSpPr>
          <p:nvPr/>
        </p:nvGrpSpPr>
        <p:grpSpPr>
          <a:xfrm>
            <a:off x="147732" y="3685810"/>
            <a:ext cx="3181529" cy="4386774"/>
            <a:chOff x="0" y="0"/>
            <a:chExt cx="3365500" cy="5245100"/>
          </a:xfrm>
        </p:grpSpPr>
        <p:sp>
          <p:nvSpPr>
            <p:cNvPr id="32" name="Freeform 11">
              <a:extLst>
                <a:ext uri="{FF2B5EF4-FFF2-40B4-BE49-F238E27FC236}">
                  <a16:creationId xmlns:a16="http://schemas.microsoft.com/office/drawing/2014/main" id="{16C314E9-A912-9D61-7870-FE86A73FFE44}"/>
                </a:ext>
              </a:extLst>
            </p:cNvPr>
            <p:cNvSpPr/>
            <p:nvPr/>
          </p:nvSpPr>
          <p:spPr>
            <a:xfrm>
              <a:off x="0"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8"/>
              <a:stretch>
                <a:fillRect l="-1654" r="-1654"/>
              </a:stretch>
            </a:blipFill>
          </p:spPr>
        </p:sp>
        <p:sp>
          <p:nvSpPr>
            <p:cNvPr id="33" name="Freeform 12">
              <a:extLst>
                <a:ext uri="{FF2B5EF4-FFF2-40B4-BE49-F238E27FC236}">
                  <a16:creationId xmlns:a16="http://schemas.microsoft.com/office/drawing/2014/main" id="{5FC7240D-D604-509E-EC0D-2A3DB714C221}"/>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9"/>
              <a:stretch>
                <a:fillRect t="-7825" b="-70087"/>
              </a:stretch>
            </a:blipFill>
          </p:spPr>
        </p:sp>
        <p:sp>
          <p:nvSpPr>
            <p:cNvPr id="34" name="Freeform 13">
              <a:extLst>
                <a:ext uri="{FF2B5EF4-FFF2-40B4-BE49-F238E27FC236}">
                  <a16:creationId xmlns:a16="http://schemas.microsoft.com/office/drawing/2014/main" id="{E02FB44B-40D0-8460-8989-01E2529EC10F}"/>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10"/>
              <a:stretch>
                <a:fillRect t="-137943" b="-27056"/>
              </a:stretch>
            </a:blipFill>
          </p:spPr>
        </p:sp>
      </p:grpSp>
      <p:grpSp>
        <p:nvGrpSpPr>
          <p:cNvPr id="35" name="Group 10">
            <a:extLst>
              <a:ext uri="{FF2B5EF4-FFF2-40B4-BE49-F238E27FC236}">
                <a16:creationId xmlns:a16="http://schemas.microsoft.com/office/drawing/2014/main" id="{8DB0D128-0548-C034-1593-2E14E39395D0}"/>
              </a:ext>
            </a:extLst>
          </p:cNvPr>
          <p:cNvGrpSpPr>
            <a:grpSpLocks noChangeAspect="1"/>
          </p:cNvGrpSpPr>
          <p:nvPr/>
        </p:nvGrpSpPr>
        <p:grpSpPr>
          <a:xfrm>
            <a:off x="15185147" y="4001519"/>
            <a:ext cx="2973714" cy="4071065"/>
            <a:chOff x="0" y="0"/>
            <a:chExt cx="3365500" cy="5245100"/>
          </a:xfrm>
        </p:grpSpPr>
        <p:sp>
          <p:nvSpPr>
            <p:cNvPr id="36" name="Freeform 11">
              <a:extLst>
                <a:ext uri="{FF2B5EF4-FFF2-40B4-BE49-F238E27FC236}">
                  <a16:creationId xmlns:a16="http://schemas.microsoft.com/office/drawing/2014/main" id="{0915045C-3EBB-C05B-A84F-24CEAEC79CDE}"/>
                </a:ext>
              </a:extLst>
            </p:cNvPr>
            <p:cNvSpPr/>
            <p:nvPr/>
          </p:nvSpPr>
          <p:spPr>
            <a:xfrm>
              <a:off x="0"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11"/>
              <a:stretch>
                <a:fillRect l="-1654" r="-1654"/>
              </a:stretch>
            </a:blipFill>
          </p:spPr>
        </p:sp>
        <p:sp>
          <p:nvSpPr>
            <p:cNvPr id="37" name="Freeform 12">
              <a:extLst>
                <a:ext uri="{FF2B5EF4-FFF2-40B4-BE49-F238E27FC236}">
                  <a16:creationId xmlns:a16="http://schemas.microsoft.com/office/drawing/2014/main" id="{F4C5EB6A-170B-E65E-2819-9DE03C35F859}"/>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9"/>
              <a:stretch>
                <a:fillRect t="-7825" b="-70087"/>
              </a:stretch>
            </a:blipFill>
          </p:spPr>
        </p:sp>
        <p:sp>
          <p:nvSpPr>
            <p:cNvPr id="38" name="Freeform 13">
              <a:extLst>
                <a:ext uri="{FF2B5EF4-FFF2-40B4-BE49-F238E27FC236}">
                  <a16:creationId xmlns:a16="http://schemas.microsoft.com/office/drawing/2014/main" id="{12B487AA-827F-13F3-C10F-31E09C9823D7}"/>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10"/>
              <a:stretch>
                <a:fillRect t="-137943" b="-27056"/>
              </a:stretch>
            </a:blipFill>
          </p:spPr>
        </p:sp>
      </p:grpSp>
      <p:pic>
        <p:nvPicPr>
          <p:cNvPr id="2" name="Picture 7">
            <a:extLst>
              <a:ext uri="{FF2B5EF4-FFF2-40B4-BE49-F238E27FC236}">
                <a16:creationId xmlns:a16="http://schemas.microsoft.com/office/drawing/2014/main" id="{30F85A61-6890-E26B-40C4-2583618498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10BE1E69-79FC-9A44-540B-64AA4D375F2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70085">
            <a:off x="-788452" y="9459728"/>
            <a:ext cx="4661954" cy="25873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6C1BA253-4664-3692-A6E3-D926F2AAB1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FD3437B7-388F-2735-BB99-3AEE6B556B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70085">
            <a:off x="-788452" y="9459728"/>
            <a:ext cx="4661954" cy="2587384"/>
          </a:xfrm>
          <a:prstGeom prst="rect">
            <a:avLst/>
          </a:prstGeom>
        </p:spPr>
      </p:pic>
      <p:sp>
        <p:nvSpPr>
          <p:cNvPr id="13" name="TextBox 7">
            <a:extLst>
              <a:ext uri="{FF2B5EF4-FFF2-40B4-BE49-F238E27FC236}">
                <a16:creationId xmlns:a16="http://schemas.microsoft.com/office/drawing/2014/main" id="{C3CA2E59-2E47-6D35-64A0-176010C52A22}"/>
              </a:ext>
            </a:extLst>
          </p:cNvPr>
          <p:cNvSpPr txBox="1"/>
          <p:nvPr/>
        </p:nvSpPr>
        <p:spPr>
          <a:xfrm>
            <a:off x="4928166" y="190487"/>
            <a:ext cx="7854422" cy="2155975"/>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Exo 2 Light" panose="00000400000000000000" pitchFamily="2" charset="0"/>
              </a:rPr>
              <a:t>Problem</a:t>
            </a:r>
            <a:r>
              <a:rPr lang="en-US" sz="6600" dirty="0">
                <a:solidFill>
                  <a:srgbClr val="FF0000"/>
                </a:solidFill>
                <a:latin typeface="Exo 2 Light" panose="00000400000000000000" pitchFamily="2" charset="0"/>
              </a:rPr>
              <a:t> </a:t>
            </a:r>
            <a:r>
              <a:rPr lang="en-US" sz="6600" dirty="0">
                <a:solidFill>
                  <a:schemeClr val="accent6">
                    <a:lumMod val="75000"/>
                  </a:schemeClr>
                </a:solidFill>
                <a:latin typeface="Exo 2 Light" panose="00000400000000000000" pitchFamily="2" charset="0"/>
              </a:rPr>
              <a:t>vs</a:t>
            </a:r>
            <a:r>
              <a:rPr lang="en-US" sz="6600" dirty="0">
                <a:solidFill>
                  <a:srgbClr val="FF0000"/>
                </a:solidFill>
                <a:latin typeface="Exo 2 Light" panose="00000400000000000000" pitchFamily="2" charset="0"/>
              </a:rPr>
              <a:t> </a:t>
            </a:r>
            <a:r>
              <a:rPr lang="en-US" sz="6600" dirty="0">
                <a:solidFill>
                  <a:srgbClr val="FFFFFF"/>
                </a:solidFill>
                <a:latin typeface="Exo 2 Light" panose="00000400000000000000" pitchFamily="2" charset="0"/>
              </a:rPr>
              <a:t>Solution </a:t>
            </a:r>
            <a:endParaRPr lang="en-US" sz="6600" dirty="0">
              <a:solidFill>
                <a:srgbClr val="E6760F"/>
              </a:solidFill>
              <a:latin typeface="Exo 2 Light" panose="00000400000000000000" pitchFamily="2" charset="0"/>
            </a:endParaRPr>
          </a:p>
          <a:p>
            <a:pPr>
              <a:lnSpc>
                <a:spcPts val="8400"/>
              </a:lnSpc>
              <a:spcBef>
                <a:spcPct val="0"/>
              </a:spcBef>
            </a:pPr>
            <a:endParaRPr lang="en-US" sz="6600" dirty="0">
              <a:solidFill>
                <a:srgbClr val="FFFFFF"/>
              </a:solidFill>
              <a:latin typeface="Exo 2"/>
            </a:endParaRPr>
          </a:p>
        </p:txBody>
      </p:sp>
      <p:sp>
        <p:nvSpPr>
          <p:cNvPr id="16" name="TextBox 15">
            <a:extLst>
              <a:ext uri="{FF2B5EF4-FFF2-40B4-BE49-F238E27FC236}">
                <a16:creationId xmlns:a16="http://schemas.microsoft.com/office/drawing/2014/main" id="{53409F7C-8B65-EA57-D162-C1A6485603A7}"/>
              </a:ext>
            </a:extLst>
          </p:cNvPr>
          <p:cNvSpPr txBox="1"/>
          <p:nvPr/>
        </p:nvSpPr>
        <p:spPr>
          <a:xfrm>
            <a:off x="2654325" y="1535105"/>
            <a:ext cx="3200400" cy="830997"/>
          </a:xfrm>
          <a:prstGeom prst="rect">
            <a:avLst/>
          </a:prstGeom>
          <a:noFill/>
        </p:spPr>
        <p:txBody>
          <a:bodyPr wrap="square" rtlCol="0">
            <a:spAutoFit/>
          </a:bodyPr>
          <a:lstStyle/>
          <a:p>
            <a:r>
              <a:rPr lang="en-US" sz="4800" dirty="0">
                <a:solidFill>
                  <a:schemeClr val="bg1"/>
                </a:solidFill>
                <a:latin typeface=" exo 2 light"/>
              </a:rPr>
              <a:t>Problem</a:t>
            </a:r>
          </a:p>
        </p:txBody>
      </p:sp>
      <p:sp>
        <p:nvSpPr>
          <p:cNvPr id="18" name="TextBox 17">
            <a:extLst>
              <a:ext uri="{FF2B5EF4-FFF2-40B4-BE49-F238E27FC236}">
                <a16:creationId xmlns:a16="http://schemas.microsoft.com/office/drawing/2014/main" id="{9FC6C3D1-CFDB-DA78-EAC1-425F0C92E89A}"/>
              </a:ext>
            </a:extLst>
          </p:cNvPr>
          <p:cNvSpPr txBox="1"/>
          <p:nvPr/>
        </p:nvSpPr>
        <p:spPr>
          <a:xfrm>
            <a:off x="726811" y="2728953"/>
            <a:ext cx="8077200" cy="4524315"/>
          </a:xfrm>
          <a:prstGeom prst="rect">
            <a:avLst/>
          </a:prstGeom>
          <a:noFill/>
        </p:spPr>
        <p:txBody>
          <a:bodyPr wrap="square" rtlCol="0">
            <a:spAutoFit/>
          </a:bodyPr>
          <a:lstStyle/>
          <a:p>
            <a:r>
              <a:rPr lang="en-US" sz="2400" dirty="0">
                <a:solidFill>
                  <a:schemeClr val="bg1"/>
                </a:solidFill>
                <a:latin typeface=" exo 2 light"/>
              </a:rPr>
              <a:t>The bar, pub, and restaurant industry lacks efficient and convenient ways for customers to order, locate, rate, and review establishments.</a:t>
            </a:r>
          </a:p>
          <a:p>
            <a:endParaRPr lang="en-US" sz="2400" dirty="0">
              <a:solidFill>
                <a:schemeClr val="bg1"/>
              </a:solidFill>
              <a:latin typeface=" exo 2 light"/>
            </a:endParaRPr>
          </a:p>
          <a:p>
            <a:r>
              <a:rPr lang="en-US" sz="2400" dirty="0">
                <a:solidFill>
                  <a:schemeClr val="bg1"/>
                </a:solidFill>
                <a:latin typeface=" exo 2 light"/>
              </a:rPr>
              <a:t>Customers face challenges in finding reliable information about bars, pubs, and restaurants, and traditional methods of ordering can be time-consuming. </a:t>
            </a:r>
          </a:p>
          <a:p>
            <a:endParaRPr lang="en-US" sz="2400" dirty="0">
              <a:solidFill>
                <a:schemeClr val="bg1"/>
              </a:solidFill>
              <a:latin typeface=" exo 2 light"/>
            </a:endParaRPr>
          </a:p>
          <a:p>
            <a:r>
              <a:rPr lang="en-US" sz="2400" dirty="0">
                <a:solidFill>
                  <a:schemeClr val="bg1"/>
                </a:solidFill>
                <a:latin typeface=" exo 2 light"/>
              </a:rPr>
              <a:t>Additionally, there is a lack of a comprehensive platform for customers to rate and review establishments, which makes it difficult for potential customers to make informed decisions.</a:t>
            </a:r>
          </a:p>
        </p:txBody>
      </p:sp>
      <p:grpSp>
        <p:nvGrpSpPr>
          <p:cNvPr id="19" name="Group 5">
            <a:extLst>
              <a:ext uri="{FF2B5EF4-FFF2-40B4-BE49-F238E27FC236}">
                <a16:creationId xmlns:a16="http://schemas.microsoft.com/office/drawing/2014/main" id="{D210587A-5552-F186-855C-74FE3AECE97B}"/>
              </a:ext>
            </a:extLst>
          </p:cNvPr>
          <p:cNvGrpSpPr/>
          <p:nvPr/>
        </p:nvGrpSpPr>
        <p:grpSpPr>
          <a:xfrm>
            <a:off x="350087" y="2927095"/>
            <a:ext cx="203098" cy="203098"/>
            <a:chOff x="0" y="0"/>
            <a:chExt cx="6350000" cy="6350000"/>
          </a:xfrm>
        </p:grpSpPr>
        <p:sp>
          <p:nvSpPr>
            <p:cNvPr id="20" name="Freeform 6">
              <a:extLst>
                <a:ext uri="{FF2B5EF4-FFF2-40B4-BE49-F238E27FC236}">
                  <a16:creationId xmlns:a16="http://schemas.microsoft.com/office/drawing/2014/main" id="{3460D107-4F26-7956-B6BA-C6EFD7FFE14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21" name="Group 5">
            <a:extLst>
              <a:ext uri="{FF2B5EF4-FFF2-40B4-BE49-F238E27FC236}">
                <a16:creationId xmlns:a16="http://schemas.microsoft.com/office/drawing/2014/main" id="{0FA59143-E277-F6C4-3DCD-BE6349E4938F}"/>
              </a:ext>
            </a:extLst>
          </p:cNvPr>
          <p:cNvGrpSpPr/>
          <p:nvPr/>
        </p:nvGrpSpPr>
        <p:grpSpPr>
          <a:xfrm>
            <a:off x="350087" y="5820627"/>
            <a:ext cx="203098" cy="203098"/>
            <a:chOff x="0" y="0"/>
            <a:chExt cx="6350000" cy="6350000"/>
          </a:xfrm>
        </p:grpSpPr>
        <p:sp>
          <p:nvSpPr>
            <p:cNvPr id="22" name="Freeform 6">
              <a:extLst>
                <a:ext uri="{FF2B5EF4-FFF2-40B4-BE49-F238E27FC236}">
                  <a16:creationId xmlns:a16="http://schemas.microsoft.com/office/drawing/2014/main" id="{4CC50E54-4820-90C4-48AC-31B3860CBE9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23" name="Group 5">
            <a:extLst>
              <a:ext uri="{FF2B5EF4-FFF2-40B4-BE49-F238E27FC236}">
                <a16:creationId xmlns:a16="http://schemas.microsoft.com/office/drawing/2014/main" id="{B7D26CC1-E277-2E63-8316-A0CD4A5A2E91}"/>
              </a:ext>
            </a:extLst>
          </p:cNvPr>
          <p:cNvGrpSpPr/>
          <p:nvPr/>
        </p:nvGrpSpPr>
        <p:grpSpPr>
          <a:xfrm>
            <a:off x="349634" y="4381500"/>
            <a:ext cx="203098" cy="203098"/>
            <a:chOff x="0" y="0"/>
            <a:chExt cx="6350000" cy="6350000"/>
          </a:xfrm>
        </p:grpSpPr>
        <p:sp>
          <p:nvSpPr>
            <p:cNvPr id="24" name="Freeform 6">
              <a:extLst>
                <a:ext uri="{FF2B5EF4-FFF2-40B4-BE49-F238E27FC236}">
                  <a16:creationId xmlns:a16="http://schemas.microsoft.com/office/drawing/2014/main" id="{033651AE-E71E-4E12-F39D-617AA6642B7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25" name="TextBox 24">
            <a:extLst>
              <a:ext uri="{FF2B5EF4-FFF2-40B4-BE49-F238E27FC236}">
                <a16:creationId xmlns:a16="http://schemas.microsoft.com/office/drawing/2014/main" id="{F6AF9E80-A40B-B77E-4CAC-5E87799B0DE3}"/>
              </a:ext>
            </a:extLst>
          </p:cNvPr>
          <p:cNvSpPr txBox="1"/>
          <p:nvPr/>
        </p:nvSpPr>
        <p:spPr>
          <a:xfrm>
            <a:off x="12115800" y="1535105"/>
            <a:ext cx="3200400" cy="830997"/>
          </a:xfrm>
          <a:prstGeom prst="rect">
            <a:avLst/>
          </a:prstGeom>
          <a:noFill/>
        </p:spPr>
        <p:txBody>
          <a:bodyPr wrap="square" rtlCol="0">
            <a:spAutoFit/>
          </a:bodyPr>
          <a:lstStyle/>
          <a:p>
            <a:r>
              <a:rPr lang="en-US" sz="4800" dirty="0">
                <a:solidFill>
                  <a:schemeClr val="bg1"/>
                </a:solidFill>
                <a:latin typeface=" exo 2 light"/>
              </a:rPr>
              <a:t>Solution</a:t>
            </a:r>
          </a:p>
        </p:txBody>
      </p:sp>
      <p:sp>
        <p:nvSpPr>
          <p:cNvPr id="26" name="TextBox 25">
            <a:extLst>
              <a:ext uri="{FF2B5EF4-FFF2-40B4-BE49-F238E27FC236}">
                <a16:creationId xmlns:a16="http://schemas.microsoft.com/office/drawing/2014/main" id="{1D13B0C8-0210-4C03-3443-3BD43E552BBC}"/>
              </a:ext>
            </a:extLst>
          </p:cNvPr>
          <p:cNvSpPr txBox="1"/>
          <p:nvPr/>
        </p:nvSpPr>
        <p:spPr>
          <a:xfrm>
            <a:off x="9677400" y="2728953"/>
            <a:ext cx="8077200" cy="5262979"/>
          </a:xfrm>
          <a:prstGeom prst="rect">
            <a:avLst/>
          </a:prstGeom>
          <a:noFill/>
        </p:spPr>
        <p:txBody>
          <a:bodyPr wrap="square" rtlCol="0">
            <a:spAutoFit/>
          </a:bodyPr>
          <a:lstStyle/>
          <a:p>
            <a:r>
              <a:rPr lang="si-LK" sz="2400" b="0" i="0" u="none" strike="noStrike" dirty="0">
                <a:solidFill>
                  <a:srgbClr val="F09114"/>
                </a:solidFill>
                <a:effectLst/>
                <a:latin typeface="Exo 2 Light" panose="00000400000000000000" pitchFamily="2" charset="0"/>
              </a:rPr>
              <a:t>කෝ</a:t>
            </a:r>
            <a:r>
              <a:rPr lang="en-US" sz="2400" b="0" i="0" u="none" strike="noStrike" dirty="0">
                <a:solidFill>
                  <a:srgbClr val="FFFFFF"/>
                </a:solidFill>
                <a:effectLst/>
                <a:latin typeface="Exo 2 Light" panose="00000400000000000000" pitchFamily="2" charset="0"/>
              </a:rPr>
              <a:t>Bar</a:t>
            </a:r>
            <a:r>
              <a:rPr lang="en-US" sz="2400" dirty="0">
                <a:solidFill>
                  <a:schemeClr val="bg1"/>
                </a:solidFill>
                <a:latin typeface=" exo 2 light"/>
              </a:rPr>
              <a:t>, the ultimate bar, pub, and restaurant locator mobile app aims to provide a seamless and user-friendly solution to address the challenges faced by both customers and establishments. </a:t>
            </a:r>
          </a:p>
          <a:p>
            <a:endParaRPr lang="en-US" sz="2400" dirty="0">
              <a:solidFill>
                <a:schemeClr val="bg1"/>
              </a:solidFill>
              <a:latin typeface=" exo 2 light"/>
            </a:endParaRPr>
          </a:p>
          <a:p>
            <a:r>
              <a:rPr lang="en-US" sz="2400" dirty="0">
                <a:solidFill>
                  <a:schemeClr val="bg1"/>
                </a:solidFill>
                <a:latin typeface=" exo 2 light"/>
              </a:rPr>
              <a:t>The application will offer a comprehensive platform that allows customers to order food and drinks, locate nearby bars, pubs, and restaurants, rate and review them, all in one place.</a:t>
            </a:r>
          </a:p>
          <a:p>
            <a:endParaRPr lang="en-US" sz="2400" dirty="0">
              <a:solidFill>
                <a:schemeClr val="bg1"/>
              </a:solidFill>
              <a:latin typeface=" exo 2 light"/>
            </a:endParaRPr>
          </a:p>
          <a:p>
            <a:r>
              <a:rPr lang="en-US" sz="2400" dirty="0">
                <a:solidFill>
                  <a:schemeClr val="bg1"/>
                </a:solidFill>
                <a:latin typeface=" exo 2 light"/>
              </a:rPr>
              <a:t>Special delivery feature that allows customers to conveniently place orders for food and drinks will enhance the convenience and accessibility of the application for both customers and establishments.</a:t>
            </a:r>
          </a:p>
        </p:txBody>
      </p:sp>
      <p:grpSp>
        <p:nvGrpSpPr>
          <p:cNvPr id="27" name="Group 5">
            <a:extLst>
              <a:ext uri="{FF2B5EF4-FFF2-40B4-BE49-F238E27FC236}">
                <a16:creationId xmlns:a16="http://schemas.microsoft.com/office/drawing/2014/main" id="{6D88BED2-3CC3-C23D-97CD-011CA3823597}"/>
              </a:ext>
            </a:extLst>
          </p:cNvPr>
          <p:cNvGrpSpPr/>
          <p:nvPr/>
        </p:nvGrpSpPr>
        <p:grpSpPr>
          <a:xfrm>
            <a:off x="9341613" y="2905922"/>
            <a:ext cx="203098" cy="203098"/>
            <a:chOff x="0" y="0"/>
            <a:chExt cx="6350000" cy="6350000"/>
          </a:xfrm>
        </p:grpSpPr>
        <p:sp>
          <p:nvSpPr>
            <p:cNvPr id="28" name="Freeform 6">
              <a:extLst>
                <a:ext uri="{FF2B5EF4-FFF2-40B4-BE49-F238E27FC236}">
                  <a16:creationId xmlns:a16="http://schemas.microsoft.com/office/drawing/2014/main" id="{856E3995-C913-8049-C573-08ACA73C45B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29" name="Group 5">
            <a:extLst>
              <a:ext uri="{FF2B5EF4-FFF2-40B4-BE49-F238E27FC236}">
                <a16:creationId xmlns:a16="http://schemas.microsoft.com/office/drawing/2014/main" id="{E9ED5533-8060-6A9F-CC48-BBF008C35E06}"/>
              </a:ext>
            </a:extLst>
          </p:cNvPr>
          <p:cNvGrpSpPr/>
          <p:nvPr/>
        </p:nvGrpSpPr>
        <p:grpSpPr>
          <a:xfrm>
            <a:off x="9340707" y="6516200"/>
            <a:ext cx="203098" cy="203098"/>
            <a:chOff x="0" y="0"/>
            <a:chExt cx="6350000" cy="6350000"/>
          </a:xfrm>
        </p:grpSpPr>
        <p:sp>
          <p:nvSpPr>
            <p:cNvPr id="30" name="Freeform 6">
              <a:extLst>
                <a:ext uri="{FF2B5EF4-FFF2-40B4-BE49-F238E27FC236}">
                  <a16:creationId xmlns:a16="http://schemas.microsoft.com/office/drawing/2014/main" id="{26B36B0F-0621-E3F3-CCDD-E03F8E509F5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31" name="Group 5">
            <a:extLst>
              <a:ext uri="{FF2B5EF4-FFF2-40B4-BE49-F238E27FC236}">
                <a16:creationId xmlns:a16="http://schemas.microsoft.com/office/drawing/2014/main" id="{098C7E99-4BBB-EAD7-D673-A01384957F27}"/>
              </a:ext>
            </a:extLst>
          </p:cNvPr>
          <p:cNvGrpSpPr/>
          <p:nvPr/>
        </p:nvGrpSpPr>
        <p:grpSpPr>
          <a:xfrm>
            <a:off x="9341160" y="4711061"/>
            <a:ext cx="203098" cy="203098"/>
            <a:chOff x="0" y="0"/>
            <a:chExt cx="6350000" cy="6350000"/>
          </a:xfrm>
        </p:grpSpPr>
        <p:sp>
          <p:nvSpPr>
            <p:cNvPr id="32" name="Freeform 6">
              <a:extLst>
                <a:ext uri="{FF2B5EF4-FFF2-40B4-BE49-F238E27FC236}">
                  <a16:creationId xmlns:a16="http://schemas.microsoft.com/office/drawing/2014/main" id="{57B0E965-369C-1B30-60FB-CB80D558033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pic>
        <p:nvPicPr>
          <p:cNvPr id="34" name="Picture 33">
            <a:extLst>
              <a:ext uri="{FF2B5EF4-FFF2-40B4-BE49-F238E27FC236}">
                <a16:creationId xmlns:a16="http://schemas.microsoft.com/office/drawing/2014/main" id="{0CC00E6F-0EBF-61EF-D7AD-B037AFF49211}"/>
              </a:ext>
            </a:extLst>
          </p:cNvPr>
          <p:cNvPicPr>
            <a:picLocks noChangeAspect="1"/>
          </p:cNvPicPr>
          <p:nvPr/>
        </p:nvPicPr>
        <p:blipFill>
          <a:blip r:embed="rId4"/>
          <a:stretch>
            <a:fillRect/>
          </a:stretch>
        </p:blipFill>
        <p:spPr>
          <a:xfrm>
            <a:off x="11621508" y="9014337"/>
            <a:ext cx="1170432" cy="1170432"/>
          </a:xfrm>
          <a:prstGeom prst="rect">
            <a:avLst/>
          </a:prstGeom>
        </p:spPr>
      </p:pic>
      <p:pic>
        <p:nvPicPr>
          <p:cNvPr id="35" name="Picture 34">
            <a:extLst>
              <a:ext uri="{FF2B5EF4-FFF2-40B4-BE49-F238E27FC236}">
                <a16:creationId xmlns:a16="http://schemas.microsoft.com/office/drawing/2014/main" id="{5B867232-10EB-5D64-4FA1-FECAFAC62B93}"/>
              </a:ext>
            </a:extLst>
          </p:cNvPr>
          <p:cNvPicPr>
            <a:picLocks noChangeAspect="1"/>
          </p:cNvPicPr>
          <p:nvPr/>
        </p:nvPicPr>
        <p:blipFill>
          <a:blip r:embed="rId5"/>
          <a:stretch>
            <a:fillRect/>
          </a:stretch>
        </p:blipFill>
        <p:spPr>
          <a:xfrm>
            <a:off x="13620578" y="8121706"/>
            <a:ext cx="1170432" cy="1170432"/>
          </a:xfrm>
          <a:prstGeom prst="rect">
            <a:avLst/>
          </a:prstGeom>
        </p:spPr>
      </p:pic>
      <p:pic>
        <p:nvPicPr>
          <p:cNvPr id="36" name="Picture 35">
            <a:extLst>
              <a:ext uri="{FF2B5EF4-FFF2-40B4-BE49-F238E27FC236}">
                <a16:creationId xmlns:a16="http://schemas.microsoft.com/office/drawing/2014/main" id="{04F3A76E-94BB-E7A4-9EB2-F3381A7E9BAA}"/>
              </a:ext>
            </a:extLst>
          </p:cNvPr>
          <p:cNvPicPr>
            <a:picLocks noChangeAspect="1"/>
          </p:cNvPicPr>
          <p:nvPr/>
        </p:nvPicPr>
        <p:blipFill>
          <a:blip r:embed="rId6"/>
          <a:stretch>
            <a:fillRect/>
          </a:stretch>
        </p:blipFill>
        <p:spPr>
          <a:xfrm>
            <a:off x="9603388" y="8242308"/>
            <a:ext cx="1170432" cy="1170432"/>
          </a:xfrm>
          <a:prstGeom prst="rect">
            <a:avLst/>
          </a:prstGeom>
        </p:spPr>
      </p:pic>
      <p:pic>
        <p:nvPicPr>
          <p:cNvPr id="37" name="Picture 36">
            <a:extLst>
              <a:ext uri="{FF2B5EF4-FFF2-40B4-BE49-F238E27FC236}">
                <a16:creationId xmlns:a16="http://schemas.microsoft.com/office/drawing/2014/main" id="{C7AF02B6-F2B3-F0C5-8B1C-A62F6BC31AA2}"/>
              </a:ext>
            </a:extLst>
          </p:cNvPr>
          <p:cNvPicPr>
            <a:picLocks noChangeAspect="1"/>
          </p:cNvPicPr>
          <p:nvPr/>
        </p:nvPicPr>
        <p:blipFill>
          <a:blip r:embed="rId7"/>
          <a:stretch>
            <a:fillRect/>
          </a:stretch>
        </p:blipFill>
        <p:spPr>
          <a:xfrm>
            <a:off x="15638698" y="9014337"/>
            <a:ext cx="1170432" cy="1170432"/>
          </a:xfrm>
          <a:prstGeom prst="rect">
            <a:avLst/>
          </a:prstGeom>
        </p:spPr>
      </p:pic>
      <p:pic>
        <p:nvPicPr>
          <p:cNvPr id="43" name="Picture 42">
            <a:extLst>
              <a:ext uri="{FF2B5EF4-FFF2-40B4-BE49-F238E27FC236}">
                <a16:creationId xmlns:a16="http://schemas.microsoft.com/office/drawing/2014/main" id="{653FA8A2-C59C-161E-362C-BFB988FE0CC2}"/>
              </a:ext>
            </a:extLst>
          </p:cNvPr>
          <p:cNvPicPr>
            <a:picLocks noChangeAspect="1"/>
          </p:cNvPicPr>
          <p:nvPr/>
        </p:nvPicPr>
        <p:blipFill>
          <a:blip r:embed="rId8"/>
          <a:stretch>
            <a:fillRect/>
          </a:stretch>
        </p:blipFill>
        <p:spPr>
          <a:xfrm>
            <a:off x="1306105" y="1411554"/>
            <a:ext cx="1170432" cy="1170432"/>
          </a:xfrm>
          <a:prstGeom prst="rect">
            <a:avLst/>
          </a:prstGeom>
        </p:spPr>
      </p:pic>
      <p:pic>
        <p:nvPicPr>
          <p:cNvPr id="45" name="Picture 44">
            <a:extLst>
              <a:ext uri="{FF2B5EF4-FFF2-40B4-BE49-F238E27FC236}">
                <a16:creationId xmlns:a16="http://schemas.microsoft.com/office/drawing/2014/main" id="{1A5D88B7-8A36-87C9-33EC-DE3A894E3850}"/>
              </a:ext>
            </a:extLst>
          </p:cNvPr>
          <p:cNvPicPr>
            <a:picLocks noChangeAspect="1"/>
          </p:cNvPicPr>
          <p:nvPr/>
        </p:nvPicPr>
        <p:blipFill>
          <a:blip r:embed="rId9"/>
          <a:stretch>
            <a:fillRect/>
          </a:stretch>
        </p:blipFill>
        <p:spPr>
          <a:xfrm>
            <a:off x="14649001" y="1411554"/>
            <a:ext cx="1170432" cy="1170432"/>
          </a:xfrm>
          <a:prstGeom prst="rect">
            <a:avLst/>
          </a:prstGeom>
        </p:spPr>
      </p:pic>
      <p:pic>
        <p:nvPicPr>
          <p:cNvPr id="47" name="Picture 46">
            <a:extLst>
              <a:ext uri="{FF2B5EF4-FFF2-40B4-BE49-F238E27FC236}">
                <a16:creationId xmlns:a16="http://schemas.microsoft.com/office/drawing/2014/main" id="{F9E55927-77ED-182D-A2C2-764C733BA19F}"/>
              </a:ext>
            </a:extLst>
          </p:cNvPr>
          <p:cNvPicPr>
            <a:picLocks noChangeAspect="1"/>
          </p:cNvPicPr>
          <p:nvPr/>
        </p:nvPicPr>
        <p:blipFill>
          <a:blip r:embed="rId10"/>
          <a:stretch>
            <a:fillRect/>
          </a:stretch>
        </p:blipFill>
        <p:spPr>
          <a:xfrm>
            <a:off x="4022736" y="7500046"/>
            <a:ext cx="1170432" cy="1170432"/>
          </a:xfrm>
          <a:prstGeom prst="rect">
            <a:avLst/>
          </a:prstGeom>
        </p:spPr>
      </p:pic>
      <p:pic>
        <p:nvPicPr>
          <p:cNvPr id="49" name="Picture 48">
            <a:extLst>
              <a:ext uri="{FF2B5EF4-FFF2-40B4-BE49-F238E27FC236}">
                <a16:creationId xmlns:a16="http://schemas.microsoft.com/office/drawing/2014/main" id="{7AB11DAA-061B-C066-CE91-568091E8A540}"/>
              </a:ext>
            </a:extLst>
          </p:cNvPr>
          <p:cNvPicPr>
            <a:picLocks noChangeAspect="1"/>
          </p:cNvPicPr>
          <p:nvPr/>
        </p:nvPicPr>
        <p:blipFill>
          <a:blip r:embed="rId11"/>
          <a:stretch>
            <a:fillRect/>
          </a:stretch>
        </p:blipFill>
        <p:spPr>
          <a:xfrm>
            <a:off x="5692855" y="8257671"/>
            <a:ext cx="1170432" cy="1170432"/>
          </a:xfrm>
          <a:prstGeom prst="rect">
            <a:avLst/>
          </a:prstGeom>
        </p:spPr>
      </p:pic>
      <p:pic>
        <p:nvPicPr>
          <p:cNvPr id="53" name="Picture 52">
            <a:extLst>
              <a:ext uri="{FF2B5EF4-FFF2-40B4-BE49-F238E27FC236}">
                <a16:creationId xmlns:a16="http://schemas.microsoft.com/office/drawing/2014/main" id="{32488B7D-AB40-1664-A1B5-C3A4BB852FFC}"/>
              </a:ext>
            </a:extLst>
          </p:cNvPr>
          <p:cNvPicPr>
            <a:picLocks noChangeAspect="1"/>
          </p:cNvPicPr>
          <p:nvPr/>
        </p:nvPicPr>
        <p:blipFill>
          <a:blip r:embed="rId12"/>
          <a:stretch>
            <a:fillRect/>
          </a:stretch>
        </p:blipFill>
        <p:spPr>
          <a:xfrm>
            <a:off x="697419" y="7567950"/>
            <a:ext cx="1170432" cy="1170432"/>
          </a:xfrm>
          <a:prstGeom prst="rect">
            <a:avLst/>
          </a:prstGeom>
        </p:spPr>
      </p:pic>
      <p:pic>
        <p:nvPicPr>
          <p:cNvPr id="55" name="Picture 54">
            <a:extLst>
              <a:ext uri="{FF2B5EF4-FFF2-40B4-BE49-F238E27FC236}">
                <a16:creationId xmlns:a16="http://schemas.microsoft.com/office/drawing/2014/main" id="{E4987EE3-FC2B-3003-67C3-96626BEFE678}"/>
              </a:ext>
            </a:extLst>
          </p:cNvPr>
          <p:cNvPicPr>
            <a:picLocks noChangeAspect="1"/>
          </p:cNvPicPr>
          <p:nvPr/>
        </p:nvPicPr>
        <p:blipFill>
          <a:blip r:embed="rId13"/>
          <a:stretch>
            <a:fillRect/>
          </a:stretch>
        </p:blipFill>
        <p:spPr>
          <a:xfrm>
            <a:off x="2291695" y="8300476"/>
            <a:ext cx="1170432" cy="11704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2057400" cy="2057400"/>
          </a:xfrm>
          <a:prstGeom prst="rect">
            <a:avLst/>
          </a:prstGeom>
        </p:spPr>
      </p:pic>
      <p:sp>
        <p:nvSpPr>
          <p:cNvPr id="9" name="TextBox 9"/>
          <p:cNvSpPr txBox="1"/>
          <p:nvPr/>
        </p:nvSpPr>
        <p:spPr>
          <a:xfrm>
            <a:off x="6086583" y="343666"/>
            <a:ext cx="6742012" cy="2057807"/>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 exo 2 light"/>
              </a:rPr>
              <a:t>Android VS </a:t>
            </a:r>
            <a:r>
              <a:rPr lang="en-US" sz="6600" dirty="0">
                <a:solidFill>
                  <a:srgbClr val="E6760F"/>
                </a:solidFill>
                <a:latin typeface=" exo 2 light"/>
              </a:rPr>
              <a:t>IOS</a:t>
            </a:r>
          </a:p>
          <a:p>
            <a:pPr>
              <a:lnSpc>
                <a:spcPts val="8400"/>
              </a:lnSpc>
              <a:spcBef>
                <a:spcPct val="0"/>
              </a:spcBef>
            </a:pPr>
            <a:endParaRPr lang="en-US" sz="6600" dirty="0">
              <a:solidFill>
                <a:srgbClr val="FFFFFF"/>
              </a:solidFill>
              <a:latin typeface=" exo 2 light"/>
            </a:endParaRPr>
          </a:p>
        </p:txBody>
      </p:sp>
      <p:sp>
        <p:nvSpPr>
          <p:cNvPr id="12" name="TextBox 12"/>
          <p:cNvSpPr txBox="1"/>
          <p:nvPr/>
        </p:nvSpPr>
        <p:spPr>
          <a:xfrm>
            <a:off x="1500047" y="1453799"/>
            <a:ext cx="8020050" cy="820738"/>
          </a:xfrm>
          <a:prstGeom prst="rect">
            <a:avLst/>
          </a:prstGeom>
        </p:spPr>
        <p:txBody>
          <a:bodyPr lIns="0" tIns="0" rIns="0" bIns="0" rtlCol="0" anchor="t">
            <a:spAutoFit/>
          </a:bodyPr>
          <a:lstStyle/>
          <a:p>
            <a:pPr>
              <a:lnSpc>
                <a:spcPts val="6356"/>
              </a:lnSpc>
              <a:spcBef>
                <a:spcPct val="0"/>
              </a:spcBef>
            </a:pPr>
            <a:r>
              <a:rPr lang="en-US" sz="6000" dirty="0">
                <a:solidFill>
                  <a:srgbClr val="E6760F"/>
                </a:solidFill>
                <a:latin typeface=" exo 2 light"/>
              </a:rPr>
              <a:t>Publishing Processes</a:t>
            </a:r>
          </a:p>
        </p:txBody>
      </p:sp>
      <p:graphicFrame>
        <p:nvGraphicFramePr>
          <p:cNvPr id="24" name="Table 24">
            <a:extLst>
              <a:ext uri="{FF2B5EF4-FFF2-40B4-BE49-F238E27FC236}">
                <a16:creationId xmlns:a16="http://schemas.microsoft.com/office/drawing/2014/main" id="{28B74E6D-575A-D483-3444-8BCBB4CFF868}"/>
              </a:ext>
            </a:extLst>
          </p:cNvPr>
          <p:cNvGraphicFramePr>
            <a:graphicFrameLocks noGrp="1"/>
          </p:cNvGraphicFramePr>
          <p:nvPr>
            <p:extLst>
              <p:ext uri="{D42A27DB-BD31-4B8C-83A1-F6EECF244321}">
                <p14:modId xmlns:p14="http://schemas.microsoft.com/office/powerpoint/2010/main" val="1016834229"/>
              </p:ext>
            </p:extLst>
          </p:nvPr>
        </p:nvGraphicFramePr>
        <p:xfrm>
          <a:off x="3378588" y="2518813"/>
          <a:ext cx="11530824" cy="7071360"/>
        </p:xfrm>
        <a:graphic>
          <a:graphicData uri="http://schemas.openxmlformats.org/drawingml/2006/table">
            <a:tbl>
              <a:tblPr firstRow="1" bandRow="1">
                <a:effectLst>
                  <a:outerShdw blurRad="63500" sx="102000" sy="102000" algn="ctr" rotWithShape="0">
                    <a:prstClr val="black">
                      <a:alpha val="40000"/>
                    </a:prstClr>
                  </a:outerShdw>
                </a:effectLst>
                <a:tableStyleId>{793D81CF-94F2-401A-BA57-92F5A7B2D0C5}</a:tableStyleId>
              </a:tblPr>
              <a:tblGrid>
                <a:gridCol w="5765412">
                  <a:extLst>
                    <a:ext uri="{9D8B030D-6E8A-4147-A177-3AD203B41FA5}">
                      <a16:colId xmlns:a16="http://schemas.microsoft.com/office/drawing/2014/main" val="2080534074"/>
                    </a:ext>
                  </a:extLst>
                </a:gridCol>
                <a:gridCol w="5765412">
                  <a:extLst>
                    <a:ext uri="{9D8B030D-6E8A-4147-A177-3AD203B41FA5}">
                      <a16:colId xmlns:a16="http://schemas.microsoft.com/office/drawing/2014/main" val="2495110920"/>
                    </a:ext>
                  </a:extLst>
                </a:gridCol>
              </a:tblGrid>
              <a:tr h="809383">
                <a:tc>
                  <a:txBody>
                    <a:bodyPr/>
                    <a:lstStyle/>
                    <a:p>
                      <a:endParaRPr lang="en-US" sz="2400" dirty="0">
                        <a:latin typeface=" exo 2 light"/>
                      </a:endParaRPr>
                    </a:p>
                    <a:p>
                      <a:endParaRPr lang="en-US" sz="2400" dirty="0">
                        <a:latin typeface=" exo 2 light"/>
                      </a:endParaRPr>
                    </a:p>
                    <a:p>
                      <a:endParaRPr lang="en-US" sz="2400" dirty="0">
                        <a:latin typeface=" exo 2 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400" dirty="0">
                        <a:latin typeface=" exo 2 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489382"/>
                  </a:ext>
                </a:extLst>
              </a:tr>
              <a:tr h="5702761">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Android apps are published on the Google Play Store, which has a relatively open submission process. (developers,2022)</a:t>
                      </a:r>
                    </a:p>
                    <a:p>
                      <a:pPr marL="0" indent="0">
                        <a:buFont typeface="Arial" panose="020B0604020202020204" pitchFamily="34" charset="0"/>
                        <a:buNone/>
                      </a:pPr>
                      <a:endParaRPr lang="en-US" sz="2000" dirty="0">
                        <a:latin typeface=" exo 2 light"/>
                      </a:endParaRPr>
                    </a:p>
                    <a:p>
                      <a:pPr marL="285750" indent="-285750">
                        <a:buFont typeface="Arial" panose="020B0604020202020204" pitchFamily="34" charset="0"/>
                        <a:buChar char="•"/>
                      </a:pPr>
                      <a:r>
                        <a:rPr lang="en-US" sz="2000" dirty="0">
                          <a:latin typeface=" exo 2 light"/>
                        </a:rPr>
                        <a:t>Android developers need to create a developer account, pay a one-time registration fee, and then upload their app's APK (Android Package) file to the Play Console. (developers,2022)</a:t>
                      </a:r>
                    </a:p>
                    <a:p>
                      <a:pPr marL="285750" indent="-285750">
                        <a:buFont typeface="Arial" panose="020B0604020202020204" pitchFamily="34" charset="0"/>
                        <a:buChar char="•"/>
                      </a:pPr>
                      <a:endParaRPr lang="en-US" sz="2000" dirty="0">
                        <a:latin typeface=" exo 2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Once the app is uploaded, it undergoes a review process by Google to ensure compliance with Google Play policies. (developers,2022)</a:t>
                      </a:r>
                    </a:p>
                    <a:p>
                      <a:pPr marL="0" indent="0">
                        <a:buFont typeface="Arial" panose="020B0604020202020204" pitchFamily="34" charset="0"/>
                        <a:buNone/>
                      </a:pPr>
                      <a:endParaRPr lang="en-US" sz="2000" dirty="0">
                        <a:latin typeface=" exo 2 light"/>
                      </a:endParaRPr>
                    </a:p>
                    <a:p>
                      <a:pPr marL="285750" indent="-285750">
                        <a:buFont typeface="Arial" panose="020B0604020202020204" pitchFamily="34" charset="0"/>
                        <a:buChar char="•"/>
                      </a:pPr>
                      <a:r>
                        <a:rPr lang="en-US" sz="2000" dirty="0">
                          <a:latin typeface=" exo 2 light"/>
                        </a:rPr>
                        <a:t> If approved, it becomes available for download on the Google Play Store. (developers,2022)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iPhone apps can be published through the Apple App Store, which requires developers to create an Apple Developer account. (Inc., 2023)</a:t>
                      </a:r>
                    </a:p>
                    <a:p>
                      <a:pPr marL="342900" indent="-342900">
                        <a:buFont typeface="Arial" panose="020B0604020202020204" pitchFamily="34" charset="0"/>
                        <a:buChar char="•"/>
                      </a:pPr>
                      <a:endParaRPr lang="en-US" sz="2000" dirty="0">
                        <a:latin typeface=" exo 2 light"/>
                      </a:endParaRPr>
                    </a:p>
                    <a:p>
                      <a:pPr marL="342900" indent="-342900">
                        <a:buFont typeface="Arial" panose="020B0604020202020204" pitchFamily="34" charset="0"/>
                        <a:buChar char="•"/>
                      </a:pPr>
                      <a:r>
                        <a:rPr lang="en-US" sz="2000" dirty="0">
                          <a:latin typeface=" exo 2 light"/>
                        </a:rPr>
                        <a:t>Then submit the app for review and comply with Apple's app review guidelines. (Inc., 2023)</a:t>
                      </a:r>
                    </a:p>
                    <a:p>
                      <a:pPr marL="0" indent="0">
                        <a:buFont typeface="Arial" panose="020B0604020202020204" pitchFamily="34" charset="0"/>
                        <a:buNone/>
                      </a:pPr>
                      <a:endParaRPr lang="en-US" sz="2000" dirty="0">
                        <a:latin typeface=" exo 2 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 exo 2 light"/>
                        </a:rPr>
                        <a:t>Once approved, the app is published on the App Store and can be downloaded by users worldwide. (Inc.,2023)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595285"/>
                  </a:ext>
                </a:extLst>
              </a:tr>
            </a:tbl>
          </a:graphicData>
        </a:graphic>
      </p:graphicFrame>
      <p:pic>
        <p:nvPicPr>
          <p:cNvPr id="25" name="Picture 24">
            <a:extLst>
              <a:ext uri="{FF2B5EF4-FFF2-40B4-BE49-F238E27FC236}">
                <a16:creationId xmlns:a16="http://schemas.microsoft.com/office/drawing/2014/main" id="{5820E859-B8AF-DFC1-7C97-67F3B38834A5}"/>
              </a:ext>
            </a:extLst>
          </p:cNvPr>
          <p:cNvPicPr>
            <a:picLocks noChangeAspect="1"/>
          </p:cNvPicPr>
          <p:nvPr/>
        </p:nvPicPr>
        <p:blipFill>
          <a:blip r:embed="rId5"/>
          <a:stretch>
            <a:fillRect/>
          </a:stretch>
        </p:blipFill>
        <p:spPr>
          <a:xfrm>
            <a:off x="5619539" y="2541563"/>
            <a:ext cx="1066800" cy="1066800"/>
          </a:xfrm>
          <a:prstGeom prst="rect">
            <a:avLst/>
          </a:prstGeom>
        </p:spPr>
      </p:pic>
      <p:pic>
        <p:nvPicPr>
          <p:cNvPr id="26" name="Picture 25">
            <a:extLst>
              <a:ext uri="{FF2B5EF4-FFF2-40B4-BE49-F238E27FC236}">
                <a16:creationId xmlns:a16="http://schemas.microsoft.com/office/drawing/2014/main" id="{EEB97A91-3B22-3A24-B81E-671978CAB9B4}"/>
              </a:ext>
            </a:extLst>
          </p:cNvPr>
          <p:cNvPicPr>
            <a:picLocks noChangeAspect="1"/>
          </p:cNvPicPr>
          <p:nvPr/>
        </p:nvPicPr>
        <p:blipFill>
          <a:blip r:embed="rId6"/>
          <a:stretch>
            <a:fillRect/>
          </a:stretch>
        </p:blipFill>
        <p:spPr>
          <a:xfrm>
            <a:off x="11441266" y="2591117"/>
            <a:ext cx="1072896" cy="1072896"/>
          </a:xfrm>
          <a:prstGeom prst="rect">
            <a:avLst/>
          </a:prstGeom>
        </p:spPr>
      </p:pic>
      <p:pic>
        <p:nvPicPr>
          <p:cNvPr id="28" name="Picture 8">
            <a:extLst>
              <a:ext uri="{FF2B5EF4-FFF2-40B4-BE49-F238E27FC236}">
                <a16:creationId xmlns:a16="http://schemas.microsoft.com/office/drawing/2014/main" id="{7CAFEC9E-8D8B-A928-E241-13F924E73D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41900" y="9074792"/>
            <a:ext cx="2057400" cy="2057400"/>
          </a:xfrm>
          <a:prstGeom prst="rect">
            <a:avLst/>
          </a:prstGeom>
        </p:spPr>
      </p:pic>
      <p:grpSp>
        <p:nvGrpSpPr>
          <p:cNvPr id="4" name="Group 10">
            <a:extLst>
              <a:ext uri="{FF2B5EF4-FFF2-40B4-BE49-F238E27FC236}">
                <a16:creationId xmlns:a16="http://schemas.microsoft.com/office/drawing/2014/main" id="{558C3F19-2D99-04FA-0D4B-B140C1A73A9D}"/>
              </a:ext>
            </a:extLst>
          </p:cNvPr>
          <p:cNvGrpSpPr>
            <a:grpSpLocks noChangeAspect="1"/>
          </p:cNvGrpSpPr>
          <p:nvPr/>
        </p:nvGrpSpPr>
        <p:grpSpPr>
          <a:xfrm>
            <a:off x="141627" y="3643634"/>
            <a:ext cx="2982574" cy="4386774"/>
            <a:chOff x="0" y="0"/>
            <a:chExt cx="3365500" cy="5245100"/>
          </a:xfrm>
        </p:grpSpPr>
        <p:sp>
          <p:nvSpPr>
            <p:cNvPr id="5" name="Freeform 11">
              <a:extLst>
                <a:ext uri="{FF2B5EF4-FFF2-40B4-BE49-F238E27FC236}">
                  <a16:creationId xmlns:a16="http://schemas.microsoft.com/office/drawing/2014/main" id="{A47DF51D-CDA7-7C41-A220-AD2E07560894}"/>
                </a:ext>
              </a:extLst>
            </p:cNvPr>
            <p:cNvSpPr/>
            <p:nvPr/>
          </p:nvSpPr>
          <p:spPr>
            <a:xfrm>
              <a:off x="0"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7"/>
              <a:stretch>
                <a:fillRect l="-1654" r="-1654"/>
              </a:stretch>
            </a:blipFill>
          </p:spPr>
        </p:sp>
        <p:sp>
          <p:nvSpPr>
            <p:cNvPr id="10" name="Freeform 12">
              <a:extLst>
                <a:ext uri="{FF2B5EF4-FFF2-40B4-BE49-F238E27FC236}">
                  <a16:creationId xmlns:a16="http://schemas.microsoft.com/office/drawing/2014/main" id="{877D28A9-8D04-6165-C711-F51470579688}"/>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8"/>
              <a:stretch>
                <a:fillRect t="-7825" b="-70087"/>
              </a:stretch>
            </a:blipFill>
          </p:spPr>
        </p:sp>
        <p:sp>
          <p:nvSpPr>
            <p:cNvPr id="11" name="Freeform 13">
              <a:extLst>
                <a:ext uri="{FF2B5EF4-FFF2-40B4-BE49-F238E27FC236}">
                  <a16:creationId xmlns:a16="http://schemas.microsoft.com/office/drawing/2014/main" id="{FA6AE4BE-AD2E-CEFB-639D-19C771D68128}"/>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9"/>
              <a:stretch>
                <a:fillRect t="-137943" b="-27056"/>
              </a:stretch>
            </a:blipFill>
          </p:spPr>
        </p:sp>
      </p:grpSp>
      <p:grpSp>
        <p:nvGrpSpPr>
          <p:cNvPr id="13" name="Group 10">
            <a:extLst>
              <a:ext uri="{FF2B5EF4-FFF2-40B4-BE49-F238E27FC236}">
                <a16:creationId xmlns:a16="http://schemas.microsoft.com/office/drawing/2014/main" id="{A472A768-3128-DF91-0C3C-976EA655B3E9}"/>
              </a:ext>
            </a:extLst>
          </p:cNvPr>
          <p:cNvGrpSpPr>
            <a:grpSpLocks noChangeAspect="1"/>
          </p:cNvGrpSpPr>
          <p:nvPr/>
        </p:nvGrpSpPr>
        <p:grpSpPr>
          <a:xfrm>
            <a:off x="15163799" y="3959343"/>
            <a:ext cx="2982573" cy="4071065"/>
            <a:chOff x="0" y="0"/>
            <a:chExt cx="3365500" cy="5245100"/>
          </a:xfrm>
        </p:grpSpPr>
        <p:sp>
          <p:nvSpPr>
            <p:cNvPr id="14" name="Freeform 11">
              <a:extLst>
                <a:ext uri="{FF2B5EF4-FFF2-40B4-BE49-F238E27FC236}">
                  <a16:creationId xmlns:a16="http://schemas.microsoft.com/office/drawing/2014/main" id="{54EE6D15-88C2-BF47-38BE-0DF677ABB5A4}"/>
                </a:ext>
              </a:extLst>
            </p:cNvPr>
            <p:cNvSpPr/>
            <p:nvPr/>
          </p:nvSpPr>
          <p:spPr>
            <a:xfrm>
              <a:off x="0"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10"/>
              <a:stretch>
                <a:fillRect l="-1654" r="-1654"/>
              </a:stretch>
            </a:blipFill>
          </p:spPr>
        </p:sp>
        <p:sp>
          <p:nvSpPr>
            <p:cNvPr id="15" name="Freeform 12">
              <a:extLst>
                <a:ext uri="{FF2B5EF4-FFF2-40B4-BE49-F238E27FC236}">
                  <a16:creationId xmlns:a16="http://schemas.microsoft.com/office/drawing/2014/main" id="{EBE87215-3544-2EC9-CCE6-8A627EE6C6E7}"/>
                </a:ext>
              </a:extLst>
            </p:cNvPr>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8"/>
              <a:stretch>
                <a:fillRect t="-7825" b="-70087"/>
              </a:stretch>
            </a:blipFill>
          </p:spPr>
        </p:sp>
        <p:sp>
          <p:nvSpPr>
            <p:cNvPr id="16" name="Freeform 13">
              <a:extLst>
                <a:ext uri="{FF2B5EF4-FFF2-40B4-BE49-F238E27FC236}">
                  <a16:creationId xmlns:a16="http://schemas.microsoft.com/office/drawing/2014/main" id="{C7C1D6F9-8906-70E0-9FE1-C38179413633}"/>
                </a:ext>
              </a:extLst>
            </p:cNvPr>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9"/>
              <a:stretch>
                <a:fillRect t="-137943" b="-27056"/>
              </a:stretch>
            </a:blipFill>
          </p:spPr>
        </p:sp>
      </p:grpSp>
      <p:pic>
        <p:nvPicPr>
          <p:cNvPr id="18" name="Picture 17">
            <a:extLst>
              <a:ext uri="{FF2B5EF4-FFF2-40B4-BE49-F238E27FC236}">
                <a16:creationId xmlns:a16="http://schemas.microsoft.com/office/drawing/2014/main" id="{099E44D8-ED0F-D625-8F4E-51A0E6DA95B5}"/>
              </a:ext>
            </a:extLst>
          </p:cNvPr>
          <p:cNvPicPr>
            <a:picLocks noChangeAspect="1"/>
          </p:cNvPicPr>
          <p:nvPr/>
        </p:nvPicPr>
        <p:blipFill>
          <a:blip r:embed="rId11"/>
          <a:stretch>
            <a:fillRect/>
          </a:stretch>
        </p:blipFill>
        <p:spPr>
          <a:xfrm>
            <a:off x="381000" y="1453799"/>
            <a:ext cx="877824" cy="877824"/>
          </a:xfrm>
          <a:prstGeom prst="rect">
            <a:avLst/>
          </a:prstGeom>
        </p:spPr>
      </p:pic>
      <p:pic>
        <p:nvPicPr>
          <p:cNvPr id="2" name="Picture 7">
            <a:extLst>
              <a:ext uri="{FF2B5EF4-FFF2-40B4-BE49-F238E27FC236}">
                <a16:creationId xmlns:a16="http://schemas.microsoft.com/office/drawing/2014/main" id="{28A82DDA-F5D7-DC67-CEE6-7A75067969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D1F7D747-1EB6-2160-B809-9FE8F978F5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1625762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2057400" cy="2057400"/>
          </a:xfrm>
          <a:prstGeom prst="rect">
            <a:avLst/>
          </a:prstGeom>
        </p:spPr>
      </p:pic>
      <p:sp>
        <p:nvSpPr>
          <p:cNvPr id="9" name="TextBox 9"/>
          <p:cNvSpPr txBox="1"/>
          <p:nvPr/>
        </p:nvSpPr>
        <p:spPr>
          <a:xfrm>
            <a:off x="5038507" y="553751"/>
            <a:ext cx="8924817" cy="2057807"/>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 exo 2 light"/>
              </a:rPr>
              <a:t>Prototype of </a:t>
            </a:r>
            <a:r>
              <a:rPr lang="en-US" sz="6600" dirty="0">
                <a:solidFill>
                  <a:schemeClr val="accent6">
                    <a:lumMod val="75000"/>
                  </a:schemeClr>
                </a:solidFill>
                <a:latin typeface=" exo 2 light"/>
              </a:rPr>
              <a:t>the App</a:t>
            </a:r>
          </a:p>
          <a:p>
            <a:pPr>
              <a:lnSpc>
                <a:spcPts val="8400"/>
              </a:lnSpc>
              <a:spcBef>
                <a:spcPct val="0"/>
              </a:spcBef>
            </a:pPr>
            <a:endParaRPr lang="en-US" sz="6600" dirty="0">
              <a:solidFill>
                <a:srgbClr val="FFFFFF"/>
              </a:solidFill>
              <a:latin typeface=" exo 2 light"/>
            </a:endParaRPr>
          </a:p>
        </p:txBody>
      </p:sp>
      <p:pic>
        <p:nvPicPr>
          <p:cNvPr id="28" name="Picture 8">
            <a:extLst>
              <a:ext uri="{FF2B5EF4-FFF2-40B4-BE49-F238E27FC236}">
                <a16:creationId xmlns:a16="http://schemas.microsoft.com/office/drawing/2014/main" id="{7CAFEC9E-8D8B-A928-E241-13F924E73D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41900" y="9074792"/>
            <a:ext cx="2057400" cy="2057400"/>
          </a:xfrm>
          <a:prstGeom prst="rect">
            <a:avLst/>
          </a:prstGeom>
        </p:spPr>
      </p:pic>
      <p:sp>
        <p:nvSpPr>
          <p:cNvPr id="2" name="TextBox 1">
            <a:extLst>
              <a:ext uri="{FF2B5EF4-FFF2-40B4-BE49-F238E27FC236}">
                <a16:creationId xmlns:a16="http://schemas.microsoft.com/office/drawing/2014/main" id="{B209BA6C-B31D-601A-B86E-773B81D84CBB}"/>
              </a:ext>
            </a:extLst>
          </p:cNvPr>
          <p:cNvSpPr txBox="1"/>
          <p:nvPr/>
        </p:nvSpPr>
        <p:spPr>
          <a:xfrm>
            <a:off x="1524000" y="3389174"/>
            <a:ext cx="13053980" cy="1754326"/>
          </a:xfrm>
          <a:prstGeom prst="rect">
            <a:avLst/>
          </a:prstGeom>
          <a:noFill/>
        </p:spPr>
        <p:txBody>
          <a:bodyPr wrap="square" rtlCol="0">
            <a:spAutoFit/>
          </a:bodyPr>
          <a:lstStyle/>
          <a:p>
            <a:r>
              <a:rPr lang="en-US" sz="3600" dirty="0">
                <a:latin typeface=" exo 2 light"/>
                <a:hlinkClick r:id="rId4"/>
              </a:rPr>
              <a:t>https://www.figma.com/proto/eAZjlIwdganm2PLgYaZa4P/KOBAR?node-id=2-2&amp;scaling=scale-down&amp;page-id=0%3A1&amp;starting-point-node-id=2%3A2</a:t>
            </a:r>
            <a:r>
              <a:rPr lang="en-US" sz="3600" dirty="0">
                <a:latin typeface=" exo 2 light"/>
              </a:rPr>
              <a:t> </a:t>
            </a:r>
          </a:p>
        </p:txBody>
      </p:sp>
      <p:sp>
        <p:nvSpPr>
          <p:cNvPr id="3" name="TextBox 2">
            <a:extLst>
              <a:ext uri="{FF2B5EF4-FFF2-40B4-BE49-F238E27FC236}">
                <a16:creationId xmlns:a16="http://schemas.microsoft.com/office/drawing/2014/main" id="{59DF376F-C881-AB3C-30A4-4977D0EFC954}"/>
              </a:ext>
            </a:extLst>
          </p:cNvPr>
          <p:cNvSpPr txBox="1"/>
          <p:nvPr/>
        </p:nvSpPr>
        <p:spPr>
          <a:xfrm>
            <a:off x="1524000" y="2857500"/>
            <a:ext cx="3124200" cy="523220"/>
          </a:xfrm>
          <a:prstGeom prst="rect">
            <a:avLst/>
          </a:prstGeom>
          <a:noFill/>
        </p:spPr>
        <p:txBody>
          <a:bodyPr wrap="square" rtlCol="0">
            <a:spAutoFit/>
          </a:bodyPr>
          <a:lstStyle/>
          <a:p>
            <a:r>
              <a:rPr lang="en-US" sz="2800" dirty="0">
                <a:solidFill>
                  <a:schemeClr val="bg1"/>
                </a:solidFill>
                <a:latin typeface=" exo 2 light"/>
              </a:rPr>
              <a:t>Portrait Mode : </a:t>
            </a:r>
          </a:p>
        </p:txBody>
      </p:sp>
      <p:sp>
        <p:nvSpPr>
          <p:cNvPr id="17" name="TextBox 16">
            <a:extLst>
              <a:ext uri="{FF2B5EF4-FFF2-40B4-BE49-F238E27FC236}">
                <a16:creationId xmlns:a16="http://schemas.microsoft.com/office/drawing/2014/main" id="{920CB4E5-CF4E-E24C-325C-428963C96DA0}"/>
              </a:ext>
            </a:extLst>
          </p:cNvPr>
          <p:cNvSpPr txBox="1"/>
          <p:nvPr/>
        </p:nvSpPr>
        <p:spPr>
          <a:xfrm>
            <a:off x="1524000" y="5397896"/>
            <a:ext cx="3124200" cy="523220"/>
          </a:xfrm>
          <a:prstGeom prst="rect">
            <a:avLst/>
          </a:prstGeom>
          <a:noFill/>
        </p:spPr>
        <p:txBody>
          <a:bodyPr wrap="square" rtlCol="0">
            <a:spAutoFit/>
          </a:bodyPr>
          <a:lstStyle/>
          <a:p>
            <a:r>
              <a:rPr lang="en-US" sz="2800" dirty="0">
                <a:solidFill>
                  <a:schemeClr val="bg1"/>
                </a:solidFill>
                <a:latin typeface=" exo 2 light"/>
              </a:rPr>
              <a:t>Landscape Mode : </a:t>
            </a:r>
          </a:p>
        </p:txBody>
      </p:sp>
      <p:sp>
        <p:nvSpPr>
          <p:cNvPr id="19" name="TextBox 18">
            <a:extLst>
              <a:ext uri="{FF2B5EF4-FFF2-40B4-BE49-F238E27FC236}">
                <a16:creationId xmlns:a16="http://schemas.microsoft.com/office/drawing/2014/main" id="{0406DF15-C0D4-0A7E-1FF8-849BFF470DBE}"/>
              </a:ext>
            </a:extLst>
          </p:cNvPr>
          <p:cNvSpPr txBox="1"/>
          <p:nvPr/>
        </p:nvSpPr>
        <p:spPr>
          <a:xfrm>
            <a:off x="1524000" y="6002809"/>
            <a:ext cx="13053980" cy="1754326"/>
          </a:xfrm>
          <a:prstGeom prst="rect">
            <a:avLst/>
          </a:prstGeom>
          <a:noFill/>
        </p:spPr>
        <p:txBody>
          <a:bodyPr wrap="square" rtlCol="0">
            <a:spAutoFit/>
          </a:bodyPr>
          <a:lstStyle/>
          <a:p>
            <a:r>
              <a:rPr lang="en-US" sz="3600" dirty="0">
                <a:latin typeface=" exo 2 light"/>
                <a:hlinkClick r:id="rId5"/>
              </a:rPr>
              <a:t>https://www.figma.com/proto/eAZjlIwdganm2PLgYaZa4P/KOBAR?node-id=90-238&amp;scaling=scale-down&amp;page-id=85%3A237&amp;starting-point-node-id=90%3A238</a:t>
            </a:r>
            <a:r>
              <a:rPr lang="en-US" sz="3600" dirty="0">
                <a:latin typeface=" exo 2 light"/>
              </a:rPr>
              <a:t> </a:t>
            </a:r>
          </a:p>
        </p:txBody>
      </p:sp>
      <p:pic>
        <p:nvPicPr>
          <p:cNvPr id="4" name="Picture 7">
            <a:extLst>
              <a:ext uri="{FF2B5EF4-FFF2-40B4-BE49-F238E27FC236}">
                <a16:creationId xmlns:a16="http://schemas.microsoft.com/office/drawing/2014/main" id="{75C4828A-8866-61A6-E242-35AA685C00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B8F34ABB-45B3-8E03-2ABB-F936D4C5B2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227557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92668" y="707162"/>
            <a:ext cx="1266077" cy="126607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03336" y="2498514"/>
            <a:ext cx="1266077" cy="1266077"/>
          </a:xfrm>
          <a:prstGeom prst="rect">
            <a:avLst/>
          </a:prstGeom>
        </p:spPr>
      </p:pic>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92668" y="4289866"/>
            <a:ext cx="1266077" cy="1266077"/>
          </a:xfrm>
          <a:prstGeom prst="rect">
            <a:avLst/>
          </a:prstGeom>
        </p:spPr>
      </p:pic>
      <p:sp>
        <p:nvSpPr>
          <p:cNvPr id="17" name="TextBox 17"/>
          <p:cNvSpPr txBox="1"/>
          <p:nvPr/>
        </p:nvSpPr>
        <p:spPr>
          <a:xfrm rot="-5400000">
            <a:off x="-3286720" y="4543528"/>
            <a:ext cx="9735676" cy="1199944"/>
          </a:xfrm>
          <a:prstGeom prst="rect">
            <a:avLst/>
          </a:prstGeom>
        </p:spPr>
        <p:txBody>
          <a:bodyPr lIns="0" tIns="0" rIns="0" bIns="0" rtlCol="0" anchor="t">
            <a:spAutoFit/>
          </a:bodyPr>
          <a:lstStyle/>
          <a:p>
            <a:pPr algn="ctr">
              <a:lnSpc>
                <a:spcPts val="10283"/>
              </a:lnSpc>
              <a:spcBef>
                <a:spcPct val="0"/>
              </a:spcBef>
            </a:pPr>
            <a:r>
              <a:rPr lang="en-US" sz="8000" dirty="0">
                <a:solidFill>
                  <a:srgbClr val="E6760F"/>
                </a:solidFill>
                <a:latin typeface=" exo 2 light"/>
              </a:rPr>
              <a:t>References </a:t>
            </a:r>
          </a:p>
        </p:txBody>
      </p:sp>
      <p:sp>
        <p:nvSpPr>
          <p:cNvPr id="27" name="TextBox 26">
            <a:extLst>
              <a:ext uri="{FF2B5EF4-FFF2-40B4-BE49-F238E27FC236}">
                <a16:creationId xmlns:a16="http://schemas.microsoft.com/office/drawing/2014/main" id="{CECCB561-BEB5-E0EA-B9B1-D2535570377C}"/>
              </a:ext>
            </a:extLst>
          </p:cNvPr>
          <p:cNvSpPr txBox="1"/>
          <p:nvPr/>
        </p:nvSpPr>
        <p:spPr>
          <a:xfrm>
            <a:off x="5782267" y="2223612"/>
            <a:ext cx="12059165" cy="1815882"/>
          </a:xfrm>
          <a:prstGeom prst="rect">
            <a:avLst/>
          </a:prstGeom>
          <a:noFill/>
        </p:spPr>
        <p:txBody>
          <a:bodyPr wrap="square" rtlCol="0">
            <a:spAutoFit/>
          </a:bodyPr>
          <a:lstStyle/>
          <a:p>
            <a:r>
              <a:rPr lang="en-US" sz="2800" dirty="0">
                <a:solidFill>
                  <a:schemeClr val="bg1"/>
                </a:solidFill>
                <a:effectLst/>
                <a:latin typeface=" exo 2 light"/>
              </a:rPr>
              <a:t>Inc., A.</a:t>
            </a:r>
            <a:r>
              <a:rPr lang="en-US" sz="2800" i="1" dirty="0">
                <a:solidFill>
                  <a:schemeClr val="bg1"/>
                </a:solidFill>
                <a:effectLst/>
                <a:latin typeface=" exo 2 light"/>
              </a:rPr>
              <a:t>Human interface guidelines</a:t>
            </a:r>
            <a:r>
              <a:rPr lang="en-US" sz="2800" dirty="0">
                <a:solidFill>
                  <a:schemeClr val="bg1"/>
                </a:solidFill>
                <a:effectLst/>
                <a:latin typeface=" exo 2 light"/>
              </a:rPr>
              <a:t>, </a:t>
            </a:r>
            <a:r>
              <a:rPr lang="en-US" sz="2800" i="1" dirty="0">
                <a:solidFill>
                  <a:schemeClr val="bg1"/>
                </a:solidFill>
                <a:effectLst/>
                <a:latin typeface=" exo 2 light"/>
              </a:rPr>
              <a:t>Human Interface Guidelines - Human Interface Guidelines - Design - Apple Developer</a:t>
            </a:r>
            <a:r>
              <a:rPr lang="en-US" sz="2800" dirty="0">
                <a:solidFill>
                  <a:schemeClr val="bg1"/>
                </a:solidFill>
                <a:effectLst/>
                <a:latin typeface=" exo 2 light"/>
              </a:rPr>
              <a:t>. Available at: </a:t>
            </a:r>
            <a:r>
              <a:rPr lang="en-US" sz="2800" dirty="0">
                <a:solidFill>
                  <a:schemeClr val="bg1"/>
                </a:solidFill>
                <a:effectLst/>
                <a:latin typeface=" exo 2 light"/>
                <a:hlinkClick r:id="rId4"/>
              </a:rPr>
              <a:t>https://developer.apple.com/design/human-interface-guidelines/guidelines/overview/</a:t>
            </a:r>
            <a:r>
              <a:rPr lang="en-US" sz="2800" dirty="0">
                <a:solidFill>
                  <a:schemeClr val="bg1"/>
                </a:solidFill>
                <a:effectLst/>
                <a:latin typeface=" exo 2 light"/>
              </a:rPr>
              <a:t>  (Accessed: April 14, 2023). </a:t>
            </a:r>
          </a:p>
        </p:txBody>
      </p:sp>
      <p:sp>
        <p:nvSpPr>
          <p:cNvPr id="28" name="TextBox 27">
            <a:extLst>
              <a:ext uri="{FF2B5EF4-FFF2-40B4-BE49-F238E27FC236}">
                <a16:creationId xmlns:a16="http://schemas.microsoft.com/office/drawing/2014/main" id="{2EA643DE-514B-F285-7D8B-D4C426D4E97C}"/>
              </a:ext>
            </a:extLst>
          </p:cNvPr>
          <p:cNvSpPr txBox="1"/>
          <p:nvPr/>
        </p:nvSpPr>
        <p:spPr>
          <a:xfrm>
            <a:off x="5782267" y="872668"/>
            <a:ext cx="12180330" cy="1384995"/>
          </a:xfrm>
          <a:prstGeom prst="rect">
            <a:avLst/>
          </a:prstGeom>
          <a:noFill/>
        </p:spPr>
        <p:txBody>
          <a:bodyPr wrap="square" rtlCol="0">
            <a:spAutoFit/>
          </a:bodyPr>
          <a:lstStyle/>
          <a:p>
            <a:r>
              <a:rPr lang="en-US" sz="2800" i="1" dirty="0">
                <a:solidFill>
                  <a:schemeClr val="bg1"/>
                </a:solidFill>
                <a:effectLst/>
                <a:latin typeface=" exo 2 light"/>
              </a:rPr>
              <a:t>Material design</a:t>
            </a:r>
            <a:r>
              <a:rPr lang="en-US" sz="2800" dirty="0">
                <a:solidFill>
                  <a:schemeClr val="bg1"/>
                </a:solidFill>
                <a:effectLst/>
                <a:latin typeface=" exo 2 light"/>
              </a:rPr>
              <a:t> </a:t>
            </a:r>
            <a:r>
              <a:rPr lang="en-US" sz="2800" i="1" dirty="0">
                <a:solidFill>
                  <a:schemeClr val="bg1"/>
                </a:solidFill>
                <a:effectLst/>
                <a:latin typeface=" exo 2 light"/>
              </a:rPr>
              <a:t>Material Design</a:t>
            </a:r>
            <a:r>
              <a:rPr lang="en-US" sz="2800" dirty="0">
                <a:solidFill>
                  <a:schemeClr val="bg1"/>
                </a:solidFill>
                <a:effectLst/>
                <a:latin typeface=" exo 2 light"/>
              </a:rPr>
              <a:t>. Available at: </a:t>
            </a:r>
            <a:r>
              <a:rPr lang="en-US" sz="2800" dirty="0">
                <a:solidFill>
                  <a:schemeClr val="bg1"/>
                </a:solidFill>
                <a:effectLst/>
                <a:latin typeface=" exo 2 light"/>
                <a:hlinkClick r:id="rId5"/>
              </a:rPr>
              <a:t>https://m3.material.io/</a:t>
            </a:r>
            <a:r>
              <a:rPr lang="en-US" sz="2800" dirty="0">
                <a:solidFill>
                  <a:schemeClr val="bg1"/>
                </a:solidFill>
                <a:effectLst/>
                <a:latin typeface=" exo 2 light"/>
              </a:rPr>
              <a:t>  (Accessed: April 14, 2023). </a:t>
            </a:r>
          </a:p>
          <a:p>
            <a:endParaRPr lang="en-US" sz="2800" dirty="0">
              <a:solidFill>
                <a:schemeClr val="bg1"/>
              </a:solidFill>
              <a:latin typeface=" exo 2 light"/>
            </a:endParaRPr>
          </a:p>
        </p:txBody>
      </p:sp>
      <p:sp>
        <p:nvSpPr>
          <p:cNvPr id="29" name="TextBox 28">
            <a:extLst>
              <a:ext uri="{FF2B5EF4-FFF2-40B4-BE49-F238E27FC236}">
                <a16:creationId xmlns:a16="http://schemas.microsoft.com/office/drawing/2014/main" id="{70420C1F-77B5-AD6A-8534-35B01232E3DD}"/>
              </a:ext>
            </a:extLst>
          </p:cNvPr>
          <p:cNvSpPr txBox="1"/>
          <p:nvPr/>
        </p:nvSpPr>
        <p:spPr>
          <a:xfrm>
            <a:off x="5711051" y="4300387"/>
            <a:ext cx="12059165" cy="1384995"/>
          </a:xfrm>
          <a:prstGeom prst="rect">
            <a:avLst/>
          </a:prstGeom>
          <a:noFill/>
        </p:spPr>
        <p:txBody>
          <a:bodyPr wrap="square" rtlCol="0">
            <a:spAutoFit/>
          </a:bodyPr>
          <a:lstStyle/>
          <a:p>
            <a:r>
              <a:rPr lang="en-US" sz="2800" i="1" dirty="0">
                <a:solidFill>
                  <a:schemeClr val="bg1"/>
                </a:solidFill>
                <a:effectLst/>
                <a:latin typeface=" exo 2 light"/>
              </a:rPr>
              <a:t>Distribute your apps &amp; games on google play  :   android developers</a:t>
            </a:r>
            <a:r>
              <a:rPr lang="en-US" sz="2800" dirty="0">
                <a:solidFill>
                  <a:schemeClr val="bg1"/>
                </a:solidFill>
                <a:effectLst/>
                <a:latin typeface=" exo 2 light"/>
              </a:rPr>
              <a:t> </a:t>
            </a:r>
            <a:r>
              <a:rPr lang="en-US" sz="2800" i="1" dirty="0">
                <a:solidFill>
                  <a:schemeClr val="bg1"/>
                </a:solidFill>
                <a:effectLst/>
                <a:latin typeface=" exo 2 light"/>
              </a:rPr>
              <a:t>Android Developers</a:t>
            </a:r>
            <a:r>
              <a:rPr lang="en-US" sz="2800" dirty="0">
                <a:solidFill>
                  <a:schemeClr val="bg1"/>
                </a:solidFill>
                <a:effectLst/>
                <a:latin typeface=" exo 2 light"/>
              </a:rPr>
              <a:t>. Available at: </a:t>
            </a:r>
            <a:r>
              <a:rPr lang="en-US" sz="2800" dirty="0">
                <a:solidFill>
                  <a:schemeClr val="bg1"/>
                </a:solidFill>
                <a:effectLst/>
                <a:latin typeface=" exo 2 light"/>
                <a:hlinkClick r:id="rId6"/>
              </a:rPr>
              <a:t>https://developer.android.com/distribute</a:t>
            </a:r>
            <a:r>
              <a:rPr lang="en-US" sz="2800" dirty="0">
                <a:solidFill>
                  <a:schemeClr val="bg1"/>
                </a:solidFill>
                <a:effectLst/>
                <a:latin typeface=" exo 2 light"/>
              </a:rPr>
              <a:t> (Accessed: April 14, 2023). </a:t>
            </a:r>
          </a:p>
        </p:txBody>
      </p:sp>
      <p:pic>
        <p:nvPicPr>
          <p:cNvPr id="30" name="Picture 16">
            <a:extLst>
              <a:ext uri="{FF2B5EF4-FFF2-40B4-BE49-F238E27FC236}">
                <a16:creationId xmlns:a16="http://schemas.microsoft.com/office/drawing/2014/main" id="{DC9DA021-0F8D-2B7E-7239-12974B6C59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03336" y="6081218"/>
            <a:ext cx="1266077" cy="1266077"/>
          </a:xfrm>
          <a:prstGeom prst="rect">
            <a:avLst/>
          </a:prstGeom>
        </p:spPr>
      </p:pic>
      <p:sp>
        <p:nvSpPr>
          <p:cNvPr id="31" name="TextBox 30">
            <a:extLst>
              <a:ext uri="{FF2B5EF4-FFF2-40B4-BE49-F238E27FC236}">
                <a16:creationId xmlns:a16="http://schemas.microsoft.com/office/drawing/2014/main" id="{3554AD4A-FCD4-36C3-438D-AB5788BAD7EB}"/>
              </a:ext>
            </a:extLst>
          </p:cNvPr>
          <p:cNvSpPr txBox="1"/>
          <p:nvPr/>
        </p:nvSpPr>
        <p:spPr>
          <a:xfrm>
            <a:off x="5755685" y="6237202"/>
            <a:ext cx="12059165" cy="954107"/>
          </a:xfrm>
          <a:prstGeom prst="rect">
            <a:avLst/>
          </a:prstGeom>
          <a:noFill/>
        </p:spPr>
        <p:txBody>
          <a:bodyPr wrap="square" rtlCol="0">
            <a:spAutoFit/>
          </a:bodyPr>
          <a:lstStyle/>
          <a:p>
            <a:r>
              <a:rPr lang="en-US" sz="2800" dirty="0">
                <a:solidFill>
                  <a:schemeClr val="bg1"/>
                </a:solidFill>
                <a:effectLst/>
                <a:latin typeface=" exo 2 light"/>
              </a:rPr>
              <a:t>Inc., A.</a:t>
            </a:r>
            <a:r>
              <a:rPr lang="en-US" sz="2800" i="1" dirty="0">
                <a:solidFill>
                  <a:schemeClr val="bg1"/>
                </a:solidFill>
                <a:effectLst/>
                <a:latin typeface=" exo 2 light"/>
              </a:rPr>
              <a:t>Apple developer</a:t>
            </a:r>
            <a:r>
              <a:rPr lang="en-US" sz="2800" dirty="0">
                <a:solidFill>
                  <a:schemeClr val="bg1"/>
                </a:solidFill>
                <a:effectLst/>
                <a:latin typeface=" exo 2 light"/>
              </a:rPr>
              <a:t>, </a:t>
            </a:r>
            <a:r>
              <a:rPr lang="en-US" sz="2800" i="1" dirty="0">
                <a:solidFill>
                  <a:schemeClr val="bg1"/>
                </a:solidFill>
                <a:effectLst/>
                <a:latin typeface=" exo 2 light"/>
              </a:rPr>
              <a:t>Apple Developer</a:t>
            </a:r>
            <a:r>
              <a:rPr lang="en-US" sz="2800" dirty="0">
                <a:solidFill>
                  <a:schemeClr val="bg1"/>
                </a:solidFill>
                <a:effectLst/>
                <a:latin typeface=" exo 2 light"/>
              </a:rPr>
              <a:t>. Available at: </a:t>
            </a:r>
            <a:r>
              <a:rPr lang="en-US" sz="2800" dirty="0">
                <a:solidFill>
                  <a:schemeClr val="bg1"/>
                </a:solidFill>
                <a:effectLst/>
                <a:latin typeface=" exo 2 light"/>
                <a:hlinkClick r:id="rId7"/>
              </a:rPr>
              <a:t>https://developer.apple.com/</a:t>
            </a:r>
            <a:r>
              <a:rPr lang="en-US" sz="2800" dirty="0">
                <a:solidFill>
                  <a:schemeClr val="bg1"/>
                </a:solidFill>
                <a:effectLst/>
                <a:latin typeface=" exo 2 light"/>
              </a:rPr>
              <a:t>  (Accessed: April 14, 2023). </a:t>
            </a:r>
          </a:p>
        </p:txBody>
      </p:sp>
      <p:pic>
        <p:nvPicPr>
          <p:cNvPr id="2" name="Picture 7">
            <a:extLst>
              <a:ext uri="{FF2B5EF4-FFF2-40B4-BE49-F238E27FC236}">
                <a16:creationId xmlns:a16="http://schemas.microsoft.com/office/drawing/2014/main" id="{F6D58E8B-095B-9109-3A50-241769FF3E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5392D12B-F76F-AFD2-5D9D-039DFA4D4B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70085">
            <a:off x="-788452" y="9459728"/>
            <a:ext cx="4661954" cy="2587384"/>
          </a:xfrm>
          <a:prstGeom prst="rect">
            <a:avLst/>
          </a:prstGeom>
        </p:spPr>
      </p:pic>
      <p:pic>
        <p:nvPicPr>
          <p:cNvPr id="4" name="Picture 16">
            <a:extLst>
              <a:ext uri="{FF2B5EF4-FFF2-40B4-BE49-F238E27FC236}">
                <a16:creationId xmlns:a16="http://schemas.microsoft.com/office/drawing/2014/main" id="{50E5F8B3-9F03-9B2A-F26C-B4CF1131522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12127" y="7872570"/>
            <a:ext cx="1266077" cy="1266077"/>
          </a:xfrm>
          <a:prstGeom prst="rect">
            <a:avLst/>
          </a:prstGeom>
        </p:spPr>
      </p:pic>
      <p:sp>
        <p:nvSpPr>
          <p:cNvPr id="5" name="TextBox 4">
            <a:extLst>
              <a:ext uri="{FF2B5EF4-FFF2-40B4-BE49-F238E27FC236}">
                <a16:creationId xmlns:a16="http://schemas.microsoft.com/office/drawing/2014/main" id="{128A773E-9836-095B-7A90-DA15CCB84557}"/>
              </a:ext>
            </a:extLst>
          </p:cNvPr>
          <p:cNvSpPr txBox="1"/>
          <p:nvPr/>
        </p:nvSpPr>
        <p:spPr>
          <a:xfrm>
            <a:off x="5755684" y="7813110"/>
            <a:ext cx="12059165" cy="1384995"/>
          </a:xfrm>
          <a:prstGeom prst="rect">
            <a:avLst/>
          </a:prstGeom>
          <a:noFill/>
        </p:spPr>
        <p:txBody>
          <a:bodyPr wrap="square" rtlCol="0">
            <a:spAutoFit/>
          </a:bodyPr>
          <a:lstStyle/>
          <a:p>
            <a:r>
              <a:rPr lang="en-US" sz="2800" dirty="0">
                <a:solidFill>
                  <a:schemeClr val="bg1"/>
                </a:solidFill>
                <a:effectLst/>
                <a:latin typeface=" exo 2 light"/>
              </a:rPr>
              <a:t>DiCesare, M. (2023) </a:t>
            </a:r>
            <a:r>
              <a:rPr lang="en-US" sz="2800" i="1" dirty="0">
                <a:solidFill>
                  <a:schemeClr val="bg1"/>
                </a:solidFill>
                <a:effectLst/>
                <a:latin typeface=" exo 2 light"/>
              </a:rPr>
              <a:t>Native vs. web vs. hybrid apps vs. Pwas: The Pros &amp; Cons</a:t>
            </a:r>
            <a:r>
              <a:rPr lang="en-US" sz="2800" dirty="0">
                <a:solidFill>
                  <a:schemeClr val="bg1"/>
                </a:solidFill>
                <a:effectLst/>
                <a:latin typeface=" exo 2 light"/>
              </a:rPr>
              <a:t>, </a:t>
            </a:r>
            <a:r>
              <a:rPr lang="en-US" sz="2800" i="1" dirty="0">
                <a:solidFill>
                  <a:schemeClr val="bg1"/>
                </a:solidFill>
                <a:effectLst/>
                <a:latin typeface=" exo 2 light"/>
              </a:rPr>
              <a:t>Mendix</a:t>
            </a:r>
            <a:r>
              <a:rPr lang="en-US" sz="2800" dirty="0">
                <a:solidFill>
                  <a:schemeClr val="bg1"/>
                </a:solidFill>
                <a:effectLst/>
                <a:latin typeface=" exo 2 light"/>
              </a:rPr>
              <a:t>. Available at: </a:t>
            </a:r>
            <a:r>
              <a:rPr lang="en-US" sz="2800" dirty="0">
                <a:effectLst/>
                <a:latin typeface=" exo 2 light"/>
                <a:hlinkClick r:id="rId10"/>
              </a:rPr>
              <a:t>https://www.mendix.com/blog/native-vs-web-vs-hybrid-vs-pwas/</a:t>
            </a:r>
            <a:r>
              <a:rPr lang="en-US" sz="2800" dirty="0">
                <a:effectLst/>
                <a:latin typeface=" exo 2 light"/>
              </a:rPr>
              <a:t>  </a:t>
            </a:r>
            <a:r>
              <a:rPr lang="en-US" sz="2800" dirty="0">
                <a:solidFill>
                  <a:schemeClr val="bg1"/>
                </a:solidFill>
                <a:effectLst/>
                <a:latin typeface=" exo 2 light"/>
              </a:rPr>
              <a:t>(Accessed: April 22, 2023).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352173" y="-51435"/>
            <a:ext cx="8955320" cy="10528935"/>
            <a:chOff x="0" y="0"/>
            <a:chExt cx="5933440" cy="6352286"/>
          </a:xfrm>
        </p:grpSpPr>
        <p:sp>
          <p:nvSpPr>
            <p:cNvPr id="3" name="Freeform 3"/>
            <p:cNvSpPr/>
            <p:nvPr/>
          </p:nvSpPr>
          <p:spPr>
            <a:xfrm>
              <a:off x="-130429" y="-589915"/>
              <a:ext cx="6274054" cy="7025767"/>
            </a:xfrm>
            <a:custGeom>
              <a:avLst/>
              <a:gdLst/>
              <a:ahLst/>
              <a:cxnLst/>
              <a:rect l="l" t="t" r="r" b="b"/>
              <a:pathLst>
                <a:path w="6274054" h="7025767">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28379" r="-29058"/>
              </a:stretch>
            </a:blipFill>
          </p:spPr>
        </p:sp>
      </p:gr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572391" y="1205893"/>
            <a:ext cx="2057400" cy="2057400"/>
          </a:xfrm>
          <a:prstGeom prst="rect">
            <a:avLst/>
          </a:prstGeom>
        </p:spPr>
      </p:pic>
      <p:sp>
        <p:nvSpPr>
          <p:cNvPr id="5" name="TextBox 5"/>
          <p:cNvSpPr txBox="1"/>
          <p:nvPr/>
        </p:nvSpPr>
        <p:spPr>
          <a:xfrm>
            <a:off x="2324239" y="1499346"/>
            <a:ext cx="6696194" cy="1077218"/>
          </a:xfrm>
          <a:prstGeom prst="rect">
            <a:avLst/>
          </a:prstGeom>
        </p:spPr>
        <p:txBody>
          <a:bodyPr lIns="0" tIns="0" rIns="0" bIns="0" rtlCol="0" anchor="t">
            <a:spAutoFit/>
          </a:bodyPr>
          <a:lstStyle/>
          <a:p>
            <a:pPr>
              <a:lnSpc>
                <a:spcPts val="8400"/>
              </a:lnSpc>
              <a:spcBef>
                <a:spcPct val="0"/>
              </a:spcBef>
            </a:pPr>
            <a:r>
              <a:rPr lang="en-US" sz="8000" dirty="0">
                <a:solidFill>
                  <a:srgbClr val="FFFFFF"/>
                </a:solidFill>
                <a:latin typeface=" exo 2 light"/>
              </a:rPr>
              <a:t>Conclusion</a:t>
            </a:r>
          </a:p>
        </p:txBody>
      </p:sp>
      <p:sp>
        <p:nvSpPr>
          <p:cNvPr id="13" name="TextBox 12">
            <a:extLst>
              <a:ext uri="{FF2B5EF4-FFF2-40B4-BE49-F238E27FC236}">
                <a16:creationId xmlns:a16="http://schemas.microsoft.com/office/drawing/2014/main" id="{A2B9C9EC-BAE6-2FD3-B6E6-543066785D8E}"/>
              </a:ext>
            </a:extLst>
          </p:cNvPr>
          <p:cNvSpPr txBox="1"/>
          <p:nvPr/>
        </p:nvSpPr>
        <p:spPr>
          <a:xfrm>
            <a:off x="1542525" y="3373785"/>
            <a:ext cx="7116051" cy="3539430"/>
          </a:xfrm>
          <a:prstGeom prst="rect">
            <a:avLst/>
          </a:prstGeom>
          <a:noFill/>
        </p:spPr>
        <p:txBody>
          <a:bodyPr wrap="square" rtlCol="0">
            <a:spAutoFit/>
          </a:bodyPr>
          <a:lstStyle/>
          <a:p>
            <a:pPr algn="ctr"/>
            <a:r>
              <a:rPr lang="en-US" sz="3200" dirty="0">
                <a:solidFill>
                  <a:schemeClr val="bg1"/>
                </a:solidFill>
                <a:latin typeface=" exo 2 light"/>
              </a:rPr>
              <a:t>Join with </a:t>
            </a:r>
            <a:r>
              <a:rPr lang="si-LK" sz="3200" b="0" i="0" u="none" strike="noStrike" dirty="0">
                <a:solidFill>
                  <a:srgbClr val="F09114"/>
                </a:solidFill>
                <a:effectLst/>
                <a:latin typeface="Exo 2 Light" panose="00000400000000000000" pitchFamily="2" charset="0"/>
              </a:rPr>
              <a:t>කෝ</a:t>
            </a:r>
            <a:r>
              <a:rPr lang="en-US" sz="3200" b="0" i="0" u="none" strike="noStrike" dirty="0">
                <a:solidFill>
                  <a:srgbClr val="FFFFFF"/>
                </a:solidFill>
                <a:effectLst/>
                <a:latin typeface="Exo 2 Light" panose="00000400000000000000" pitchFamily="2" charset="0"/>
              </a:rPr>
              <a:t>Bar</a:t>
            </a:r>
            <a:r>
              <a:rPr lang="en-US" sz="3200" dirty="0">
                <a:solidFill>
                  <a:schemeClr val="bg1"/>
                </a:solidFill>
                <a:latin typeface=" exo 2 light"/>
              </a:rPr>
              <a:t> on this exciting journey and let our app enhance your dining and nightlife experiences. Thank you for considering the app, and I look forward to serving you in creating memorable moments and discovering new culinary delights!</a:t>
            </a:r>
          </a:p>
        </p:txBody>
      </p:sp>
      <p:pic>
        <p:nvPicPr>
          <p:cNvPr id="6" name="Picture 7">
            <a:extLst>
              <a:ext uri="{FF2B5EF4-FFF2-40B4-BE49-F238E27FC236}">
                <a16:creationId xmlns:a16="http://schemas.microsoft.com/office/drawing/2014/main" id="{D64DEB6B-28E5-43E7-8DF1-252E960C3E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7" name="Picture 4">
            <a:extLst>
              <a:ext uri="{FF2B5EF4-FFF2-40B4-BE49-F238E27FC236}">
                <a16:creationId xmlns:a16="http://schemas.microsoft.com/office/drawing/2014/main" id="{EE9FAA5F-A306-7557-B056-EDF7B18D1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000" b="4999"/>
          <a:stretch>
            <a:fillRect/>
          </a:stretch>
        </p:blipFill>
        <p:spPr>
          <a:xfrm>
            <a:off x="0" y="0"/>
            <a:ext cx="18288000" cy="10287000"/>
          </a:xfrm>
          <a:prstGeom prst="rect">
            <a:avLst/>
          </a:prstGeom>
          <a:solidFill>
            <a:schemeClr val="tx1">
              <a:lumMod val="85000"/>
              <a:lumOff val="15000"/>
            </a:schemeClr>
          </a:solidFill>
          <a:ln>
            <a:noFill/>
          </a:ln>
        </p:spPr>
      </p:pic>
      <p:sp>
        <p:nvSpPr>
          <p:cNvPr id="6" name="TextBox 6"/>
          <p:cNvSpPr txBox="1"/>
          <p:nvPr/>
        </p:nvSpPr>
        <p:spPr>
          <a:xfrm>
            <a:off x="1028700" y="3054755"/>
            <a:ext cx="16230600" cy="2744726"/>
          </a:xfrm>
          <a:prstGeom prst="rect">
            <a:avLst/>
          </a:prstGeom>
        </p:spPr>
        <p:txBody>
          <a:bodyPr lIns="0" tIns="0" rIns="0" bIns="0" rtlCol="0" anchor="t">
            <a:spAutoFit/>
          </a:bodyPr>
          <a:lstStyle/>
          <a:p>
            <a:pPr algn="ctr">
              <a:lnSpc>
                <a:spcPts val="23870"/>
              </a:lnSpc>
              <a:spcBef>
                <a:spcPct val="0"/>
              </a:spcBef>
            </a:pPr>
            <a:r>
              <a:rPr lang="en-US" sz="17050" dirty="0">
                <a:solidFill>
                  <a:srgbClr val="FFFFFF"/>
                </a:solidFill>
                <a:latin typeface=" exo 2 light"/>
              </a:rPr>
              <a:t>Thank You</a:t>
            </a:r>
          </a:p>
        </p:txBody>
      </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3258" y="-876300"/>
            <a:ext cx="2057400" cy="2057400"/>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23858" y="9105900"/>
            <a:ext cx="2057400" cy="2057400"/>
          </a:xfrm>
          <a:prstGeom prst="rect">
            <a:avLst/>
          </a:prstGeom>
        </p:spPr>
      </p:pic>
      <p:sp>
        <p:nvSpPr>
          <p:cNvPr id="7" name="TextBox 6">
            <a:extLst>
              <a:ext uri="{FF2B5EF4-FFF2-40B4-BE49-F238E27FC236}">
                <a16:creationId xmlns:a16="http://schemas.microsoft.com/office/drawing/2014/main" id="{A92BE41B-38A0-84EF-AD94-7113A9E16604}"/>
              </a:ext>
            </a:extLst>
          </p:cNvPr>
          <p:cNvSpPr txBox="1"/>
          <p:nvPr/>
        </p:nvSpPr>
        <p:spPr>
          <a:xfrm>
            <a:off x="4857750" y="5891295"/>
            <a:ext cx="9982200" cy="1569660"/>
          </a:xfrm>
          <a:prstGeom prst="rect">
            <a:avLst/>
          </a:prstGeom>
          <a:noFill/>
        </p:spPr>
        <p:txBody>
          <a:bodyPr wrap="square" rtlCol="0">
            <a:spAutoFit/>
          </a:bodyPr>
          <a:lstStyle/>
          <a:p>
            <a:r>
              <a:rPr lang="en-US" sz="9600" dirty="0">
                <a:solidFill>
                  <a:schemeClr val="accent6">
                    <a:lumMod val="75000"/>
                  </a:schemeClr>
                </a:solidFill>
                <a:latin typeface=" exo 2 light"/>
              </a:rPr>
              <a:t>Any</a:t>
            </a:r>
            <a:r>
              <a:rPr lang="en-US" sz="9600" dirty="0">
                <a:solidFill>
                  <a:schemeClr val="bg1"/>
                </a:solidFill>
                <a:latin typeface=" exo 2 light"/>
              </a:rPr>
              <a:t> Questions </a:t>
            </a:r>
            <a:r>
              <a:rPr lang="en-US" sz="9600" dirty="0">
                <a:solidFill>
                  <a:schemeClr val="accent6">
                    <a:lumMod val="75000"/>
                  </a:schemeClr>
                </a:solidFill>
                <a:latin typeface=" exo 2 light"/>
              </a:rPr>
              <a:t>?</a:t>
            </a:r>
          </a:p>
        </p:txBody>
      </p:sp>
      <p:pic>
        <p:nvPicPr>
          <p:cNvPr id="5" name="Picture 7">
            <a:extLst>
              <a:ext uri="{FF2B5EF4-FFF2-40B4-BE49-F238E27FC236}">
                <a16:creationId xmlns:a16="http://schemas.microsoft.com/office/drawing/2014/main" id="{2BBD839C-40AE-4083-6350-480EF7EA71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10" name="Picture 4">
            <a:extLst>
              <a:ext uri="{FF2B5EF4-FFF2-40B4-BE49-F238E27FC236}">
                <a16:creationId xmlns:a16="http://schemas.microsoft.com/office/drawing/2014/main" id="{6FF8F3A6-14B8-5AB6-0DAC-8121786887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7" name="TextBox 7"/>
          <p:cNvSpPr txBox="1"/>
          <p:nvPr/>
        </p:nvSpPr>
        <p:spPr>
          <a:xfrm>
            <a:off x="8544165" y="918782"/>
            <a:ext cx="7854422" cy="2155975"/>
          </a:xfrm>
          <a:prstGeom prst="rect">
            <a:avLst/>
          </a:prstGeom>
        </p:spPr>
        <p:txBody>
          <a:bodyPr wrap="square" lIns="0" tIns="0" rIns="0" bIns="0" rtlCol="0" anchor="t">
            <a:spAutoFit/>
          </a:bodyPr>
          <a:lstStyle/>
          <a:p>
            <a:pPr>
              <a:lnSpc>
                <a:spcPts val="8400"/>
              </a:lnSpc>
              <a:spcBef>
                <a:spcPct val="0"/>
              </a:spcBef>
            </a:pPr>
            <a:r>
              <a:rPr lang="en-US" sz="6600" dirty="0">
                <a:solidFill>
                  <a:srgbClr val="FFFFFF"/>
                </a:solidFill>
                <a:latin typeface="Exo 2 Light" panose="00000400000000000000" pitchFamily="2" charset="0"/>
              </a:rPr>
              <a:t>What is </a:t>
            </a:r>
            <a:r>
              <a:rPr lang="si-LK" sz="6600" b="0" i="0" u="none" strike="noStrike" dirty="0">
                <a:solidFill>
                  <a:srgbClr val="F09114"/>
                </a:solidFill>
                <a:effectLst/>
                <a:latin typeface="Exo 2 Light" panose="00000400000000000000" pitchFamily="2" charset="0"/>
              </a:rPr>
              <a:t>කෝ</a:t>
            </a:r>
            <a:r>
              <a:rPr lang="en-US" sz="6600" b="0" i="0" u="none" strike="noStrike" dirty="0">
                <a:solidFill>
                  <a:srgbClr val="FFFFFF"/>
                </a:solidFill>
                <a:effectLst/>
                <a:latin typeface="Exo 2 Light" panose="00000400000000000000" pitchFamily="2" charset="0"/>
              </a:rPr>
              <a:t>Bar</a:t>
            </a:r>
            <a:r>
              <a:rPr lang="en-US" sz="6600" b="0" i="0" u="none" strike="noStrike" dirty="0">
                <a:solidFill>
                  <a:srgbClr val="F09114"/>
                </a:solidFill>
                <a:effectLst/>
                <a:latin typeface="Exo 2 Light" panose="00000400000000000000" pitchFamily="2" charset="0"/>
              </a:rPr>
              <a:t>?</a:t>
            </a:r>
            <a:endParaRPr lang="en-US" sz="6600" dirty="0">
              <a:solidFill>
                <a:srgbClr val="E6760F"/>
              </a:solidFill>
              <a:latin typeface="Exo 2 Light" panose="00000400000000000000" pitchFamily="2" charset="0"/>
            </a:endParaRPr>
          </a:p>
          <a:p>
            <a:pPr>
              <a:lnSpc>
                <a:spcPts val="8400"/>
              </a:lnSpc>
              <a:spcBef>
                <a:spcPct val="0"/>
              </a:spcBef>
            </a:pPr>
            <a:endParaRPr lang="en-US" sz="6600" dirty="0">
              <a:solidFill>
                <a:srgbClr val="FFFFFF"/>
              </a:solidFill>
              <a:latin typeface="Exo 2"/>
            </a:endParaRPr>
          </a:p>
        </p:txBody>
      </p:sp>
      <p:pic>
        <p:nvPicPr>
          <p:cNvPr id="14" name="Picture 13" descr="Close-up of cocktail">
            <a:extLst>
              <a:ext uri="{FF2B5EF4-FFF2-40B4-BE49-F238E27FC236}">
                <a16:creationId xmlns:a16="http://schemas.microsoft.com/office/drawing/2014/main" id="{C7BC783D-CD0E-2141-D9C0-C77CBE04F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99219" cy="10287000"/>
          </a:xfrm>
          <a:prstGeom prst="rect">
            <a:avLst/>
          </a:prstGeom>
        </p:spPr>
      </p:pic>
      <p:pic>
        <p:nvPicPr>
          <p:cNvPr id="15" name="Picture 6">
            <a:extLst>
              <a:ext uri="{FF2B5EF4-FFF2-40B4-BE49-F238E27FC236}">
                <a16:creationId xmlns:a16="http://schemas.microsoft.com/office/drawing/2014/main" id="{9F6C760C-90DA-BA3A-D2B5-0C5ABB9CCD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91489" y="2503271"/>
            <a:ext cx="2057400" cy="2057400"/>
          </a:xfrm>
          <a:prstGeom prst="rect">
            <a:avLst/>
          </a:prstGeom>
        </p:spPr>
      </p:pic>
      <p:sp>
        <p:nvSpPr>
          <p:cNvPr id="17" name="TextBox 16">
            <a:extLst>
              <a:ext uri="{FF2B5EF4-FFF2-40B4-BE49-F238E27FC236}">
                <a16:creationId xmlns:a16="http://schemas.microsoft.com/office/drawing/2014/main" id="{58C2F923-8C40-C58A-B9A8-68A80F3A6D76}"/>
              </a:ext>
            </a:extLst>
          </p:cNvPr>
          <p:cNvSpPr txBox="1"/>
          <p:nvPr/>
        </p:nvSpPr>
        <p:spPr>
          <a:xfrm>
            <a:off x="8621207" y="2554375"/>
            <a:ext cx="7999228" cy="7478970"/>
          </a:xfrm>
          <a:prstGeom prst="rect">
            <a:avLst/>
          </a:prstGeom>
          <a:noFill/>
        </p:spPr>
        <p:txBody>
          <a:bodyPr wrap="square" rtlCol="0">
            <a:spAutoFit/>
          </a:bodyPr>
          <a:lstStyle/>
          <a:p>
            <a:r>
              <a:rPr lang="en-US" sz="4000" dirty="0">
                <a:solidFill>
                  <a:schemeClr val="bg1"/>
                </a:solidFill>
                <a:latin typeface="Exo 2 Light" panose="00000400000000000000" pitchFamily="2" charset="0"/>
              </a:rPr>
              <a:t>Simply,</a:t>
            </a:r>
          </a:p>
          <a:p>
            <a:endParaRPr lang="en-US" sz="4000" dirty="0">
              <a:solidFill>
                <a:schemeClr val="bg1"/>
              </a:solidFill>
              <a:latin typeface="Exo 2 Light" panose="00000400000000000000" pitchFamily="2" charset="0"/>
            </a:endParaRPr>
          </a:p>
          <a:p>
            <a:pPr algn="ctr"/>
            <a:r>
              <a:rPr lang="en-US" sz="3200" dirty="0">
                <a:solidFill>
                  <a:schemeClr val="bg1"/>
                </a:solidFill>
                <a:latin typeface="Exo 2 Light" panose="00000400000000000000" pitchFamily="2" charset="0"/>
              </a:rPr>
              <a:t>“Your Ultimate Guide to Bars, Pubs, and Restaurants - All in One App!"</a:t>
            </a:r>
          </a:p>
          <a:p>
            <a:endParaRPr lang="en-US" sz="4000" dirty="0">
              <a:solidFill>
                <a:schemeClr val="bg1"/>
              </a:solidFill>
              <a:latin typeface="Exo 2 Light" panose="00000400000000000000" pitchFamily="2" charset="0"/>
            </a:endParaRPr>
          </a:p>
          <a:p>
            <a:r>
              <a:rPr lang="en-US" sz="4000" dirty="0">
                <a:solidFill>
                  <a:schemeClr val="bg1"/>
                </a:solidFill>
                <a:latin typeface="Exo 2 Light" panose="00000400000000000000" pitchFamily="2" charset="0"/>
              </a:rPr>
              <a:t>Target Audience</a:t>
            </a:r>
          </a:p>
          <a:p>
            <a:endParaRPr lang="en-US" sz="3200" dirty="0">
              <a:solidFill>
                <a:schemeClr val="bg1"/>
              </a:solidFill>
              <a:latin typeface="Exo 2 Light" panose="00000400000000000000" pitchFamily="2" charset="0"/>
            </a:endParaRPr>
          </a:p>
          <a:p>
            <a:r>
              <a:rPr lang="en-US" sz="3200" dirty="0">
                <a:solidFill>
                  <a:schemeClr val="bg1"/>
                </a:solidFill>
                <a:latin typeface="Exo 2 Light" panose="00000400000000000000" pitchFamily="2" charset="0"/>
              </a:rPr>
              <a:t>Food and Drink Enthusiasts</a:t>
            </a:r>
          </a:p>
          <a:p>
            <a:endParaRPr lang="en-US" sz="3200" dirty="0">
              <a:solidFill>
                <a:schemeClr val="bg1"/>
              </a:solidFill>
              <a:latin typeface="Exo 2 Light" panose="00000400000000000000" pitchFamily="2" charset="0"/>
            </a:endParaRPr>
          </a:p>
          <a:p>
            <a:r>
              <a:rPr lang="en-US" sz="3200" dirty="0">
                <a:solidFill>
                  <a:schemeClr val="bg1"/>
                </a:solidFill>
                <a:latin typeface="Exo 2 Light" panose="00000400000000000000" pitchFamily="2" charset="0"/>
              </a:rPr>
              <a:t>Socializers</a:t>
            </a:r>
          </a:p>
          <a:p>
            <a:endParaRPr lang="en-US" sz="3200" dirty="0">
              <a:solidFill>
                <a:schemeClr val="bg1"/>
              </a:solidFill>
              <a:latin typeface="Exo 2 Light" panose="00000400000000000000" pitchFamily="2" charset="0"/>
            </a:endParaRPr>
          </a:p>
          <a:p>
            <a:r>
              <a:rPr lang="en-US" sz="3200" dirty="0">
                <a:solidFill>
                  <a:schemeClr val="bg1"/>
                </a:solidFill>
                <a:latin typeface="Exo 2 Light" panose="00000400000000000000" pitchFamily="2" charset="0"/>
              </a:rPr>
              <a:t>Travelers</a:t>
            </a:r>
          </a:p>
          <a:p>
            <a:endParaRPr lang="en-US" sz="3200" dirty="0">
              <a:solidFill>
                <a:schemeClr val="bg1"/>
              </a:solidFill>
              <a:latin typeface="Exo 2 Light" panose="00000400000000000000" pitchFamily="2" charset="0"/>
            </a:endParaRPr>
          </a:p>
          <a:p>
            <a:r>
              <a:rPr lang="en-US" sz="3200" dirty="0">
                <a:solidFill>
                  <a:schemeClr val="bg1"/>
                </a:solidFill>
                <a:latin typeface="Exo 2 Light" panose="00000400000000000000" pitchFamily="2" charset="0"/>
              </a:rPr>
              <a:t>Nightlife Seekers</a:t>
            </a:r>
          </a:p>
        </p:txBody>
      </p:sp>
      <p:pic>
        <p:nvPicPr>
          <p:cNvPr id="4" name="Picture 7">
            <a:extLst>
              <a:ext uri="{FF2B5EF4-FFF2-40B4-BE49-F238E27FC236}">
                <a16:creationId xmlns:a16="http://schemas.microsoft.com/office/drawing/2014/main" id="{6C1BA253-4664-3692-A6E3-D926F2AAB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6" name="Picture 4">
            <a:extLst>
              <a:ext uri="{FF2B5EF4-FFF2-40B4-BE49-F238E27FC236}">
                <a16:creationId xmlns:a16="http://schemas.microsoft.com/office/drawing/2014/main" id="{FD3437B7-388F-2735-BB99-3AEE6B556B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grpSp>
        <p:nvGrpSpPr>
          <p:cNvPr id="2" name="Group 5">
            <a:extLst>
              <a:ext uri="{FF2B5EF4-FFF2-40B4-BE49-F238E27FC236}">
                <a16:creationId xmlns:a16="http://schemas.microsoft.com/office/drawing/2014/main" id="{20A1EC15-E03E-DCF4-81B8-2E9EA8081DFC}"/>
              </a:ext>
            </a:extLst>
          </p:cNvPr>
          <p:cNvGrpSpPr/>
          <p:nvPr/>
        </p:nvGrpSpPr>
        <p:grpSpPr>
          <a:xfrm>
            <a:off x="8194726" y="6695226"/>
            <a:ext cx="203098" cy="203098"/>
            <a:chOff x="0" y="0"/>
            <a:chExt cx="6350000" cy="6350000"/>
          </a:xfrm>
        </p:grpSpPr>
        <p:sp>
          <p:nvSpPr>
            <p:cNvPr id="3" name="Freeform 6">
              <a:extLst>
                <a:ext uri="{FF2B5EF4-FFF2-40B4-BE49-F238E27FC236}">
                  <a16:creationId xmlns:a16="http://schemas.microsoft.com/office/drawing/2014/main" id="{29C94509-201C-167E-4CD8-0073B2773DA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5" name="Group 5">
            <a:extLst>
              <a:ext uri="{FF2B5EF4-FFF2-40B4-BE49-F238E27FC236}">
                <a16:creationId xmlns:a16="http://schemas.microsoft.com/office/drawing/2014/main" id="{5D7A0CEA-57DF-9F27-D1AD-84BEEC474F95}"/>
              </a:ext>
            </a:extLst>
          </p:cNvPr>
          <p:cNvGrpSpPr/>
          <p:nvPr/>
        </p:nvGrpSpPr>
        <p:grpSpPr>
          <a:xfrm>
            <a:off x="8195179" y="8602616"/>
            <a:ext cx="203098" cy="203098"/>
            <a:chOff x="0" y="0"/>
            <a:chExt cx="6350000" cy="6350000"/>
          </a:xfrm>
        </p:grpSpPr>
        <p:sp>
          <p:nvSpPr>
            <p:cNvPr id="8" name="Freeform 6">
              <a:extLst>
                <a:ext uri="{FF2B5EF4-FFF2-40B4-BE49-F238E27FC236}">
                  <a16:creationId xmlns:a16="http://schemas.microsoft.com/office/drawing/2014/main" id="{0DEE6905-A03D-FEEC-A8C4-36F9DED0076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9" name="Group 5">
            <a:extLst>
              <a:ext uri="{FF2B5EF4-FFF2-40B4-BE49-F238E27FC236}">
                <a16:creationId xmlns:a16="http://schemas.microsoft.com/office/drawing/2014/main" id="{E90D2070-3492-08AA-8AC9-C1DA0C13CD4D}"/>
              </a:ext>
            </a:extLst>
          </p:cNvPr>
          <p:cNvGrpSpPr/>
          <p:nvPr/>
        </p:nvGrpSpPr>
        <p:grpSpPr>
          <a:xfrm>
            <a:off x="8194726" y="9579022"/>
            <a:ext cx="203098" cy="203098"/>
            <a:chOff x="0" y="0"/>
            <a:chExt cx="6350000" cy="6350000"/>
          </a:xfrm>
        </p:grpSpPr>
        <p:sp>
          <p:nvSpPr>
            <p:cNvPr id="10" name="Freeform 6">
              <a:extLst>
                <a:ext uri="{FF2B5EF4-FFF2-40B4-BE49-F238E27FC236}">
                  <a16:creationId xmlns:a16="http://schemas.microsoft.com/office/drawing/2014/main" id="{FBE66917-4C65-52F4-98DA-816343AD988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11" name="Group 5">
            <a:extLst>
              <a:ext uri="{FF2B5EF4-FFF2-40B4-BE49-F238E27FC236}">
                <a16:creationId xmlns:a16="http://schemas.microsoft.com/office/drawing/2014/main" id="{AE56EF35-93A9-AAE1-7757-69E7F2BA3AC9}"/>
              </a:ext>
            </a:extLst>
          </p:cNvPr>
          <p:cNvGrpSpPr/>
          <p:nvPr/>
        </p:nvGrpSpPr>
        <p:grpSpPr>
          <a:xfrm>
            <a:off x="8194273" y="7626210"/>
            <a:ext cx="203098" cy="203098"/>
            <a:chOff x="0" y="0"/>
            <a:chExt cx="6350000" cy="6350000"/>
          </a:xfrm>
        </p:grpSpPr>
        <p:sp>
          <p:nvSpPr>
            <p:cNvPr id="12" name="Freeform 6">
              <a:extLst>
                <a:ext uri="{FF2B5EF4-FFF2-40B4-BE49-F238E27FC236}">
                  <a16:creationId xmlns:a16="http://schemas.microsoft.com/office/drawing/2014/main" id="{D786D23A-4DC3-F444-F666-A2423239B48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Tree>
    <p:extLst>
      <p:ext uri="{BB962C8B-B14F-4D97-AF65-F5344CB8AC3E}">
        <p14:creationId xmlns:p14="http://schemas.microsoft.com/office/powerpoint/2010/main" val="420641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3" name="Freeform 3"/>
          <p:cNvSpPr/>
          <p:nvPr/>
        </p:nvSpPr>
        <p:spPr>
          <a:xfrm>
            <a:off x="10932846" y="1690435"/>
            <a:ext cx="6297345" cy="4606797"/>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2"/>
            <a:stretch>
              <a:fillRect l="-5474" t="-12886" r="-18587"/>
            </a:stretch>
          </a:blipFill>
        </p:spPr>
        <p:txBody>
          <a:bodyPr/>
          <a:lstStyle/>
          <a:p>
            <a:endParaRPr lang="en-US" dirty="0"/>
          </a:p>
        </p:txBody>
      </p:sp>
      <p:sp>
        <p:nvSpPr>
          <p:cNvPr id="10" name="TextBox 10"/>
          <p:cNvSpPr txBox="1"/>
          <p:nvPr/>
        </p:nvSpPr>
        <p:spPr>
          <a:xfrm>
            <a:off x="716981" y="709138"/>
            <a:ext cx="7490979" cy="2042097"/>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Exo 2 Light" panose="00000400000000000000" pitchFamily="2" charset="0"/>
              </a:rPr>
              <a:t>Vision &amp; </a:t>
            </a:r>
            <a:r>
              <a:rPr lang="en-US" sz="6000" dirty="0">
                <a:solidFill>
                  <a:srgbClr val="E6760F"/>
                </a:solidFill>
                <a:latin typeface="Exo 2 Light" panose="00000400000000000000" pitchFamily="2" charset="0"/>
              </a:rPr>
              <a:t>Mission</a:t>
            </a:r>
          </a:p>
          <a:p>
            <a:pPr>
              <a:lnSpc>
                <a:spcPts val="8400"/>
              </a:lnSpc>
              <a:spcBef>
                <a:spcPct val="0"/>
              </a:spcBef>
            </a:pPr>
            <a:endParaRPr lang="en-US" sz="6000" dirty="0">
              <a:solidFill>
                <a:srgbClr val="FFFFFF"/>
              </a:solidFill>
              <a:latin typeface="Exo 2 Light" panose="00000400000000000000" pitchFamily="2" charset="0"/>
            </a:endParaRPr>
          </a:p>
        </p:txBody>
      </p:sp>
      <p:sp>
        <p:nvSpPr>
          <p:cNvPr id="11" name="TextBox 11"/>
          <p:cNvSpPr txBox="1"/>
          <p:nvPr/>
        </p:nvSpPr>
        <p:spPr>
          <a:xfrm>
            <a:off x="3790226" y="666915"/>
            <a:ext cx="6096119" cy="964880"/>
          </a:xfrm>
          <a:prstGeom prst="rect">
            <a:avLst/>
          </a:prstGeom>
        </p:spPr>
        <p:txBody>
          <a:bodyPr lIns="0" tIns="0" rIns="0" bIns="0" rtlCol="0" anchor="t">
            <a:spAutoFit/>
          </a:bodyPr>
          <a:lstStyle/>
          <a:p>
            <a:pPr>
              <a:lnSpc>
                <a:spcPts val="8400"/>
              </a:lnSpc>
              <a:spcBef>
                <a:spcPct val="0"/>
              </a:spcBef>
            </a:pPr>
            <a:endParaRPr lang="en-US" sz="6000" dirty="0">
              <a:solidFill>
                <a:srgbClr val="E6760F"/>
              </a:solidFill>
              <a:latin typeface="Exo 2 Light" panose="00000400000000000000" pitchFamily="2" charset="0"/>
            </a:endParaRPr>
          </a:p>
        </p:txBody>
      </p:sp>
      <p:sp>
        <p:nvSpPr>
          <p:cNvPr id="12" name="TextBox 12"/>
          <p:cNvSpPr txBox="1"/>
          <p:nvPr/>
        </p:nvSpPr>
        <p:spPr>
          <a:xfrm>
            <a:off x="716981" y="3153200"/>
            <a:ext cx="8344195" cy="1692771"/>
          </a:xfrm>
          <a:prstGeom prst="rect">
            <a:avLst/>
          </a:prstGeom>
        </p:spPr>
        <p:txBody>
          <a:bodyPr wrap="square" lIns="0" tIns="0" rIns="0" bIns="0" rtlCol="0" anchor="t">
            <a:spAutoFit/>
          </a:bodyPr>
          <a:lstStyle/>
          <a:p>
            <a:pPr>
              <a:lnSpc>
                <a:spcPts val="2239"/>
              </a:lnSpc>
              <a:spcBef>
                <a:spcPct val="0"/>
              </a:spcBef>
            </a:pPr>
            <a:r>
              <a:rPr lang="en-US" sz="2400" dirty="0">
                <a:solidFill>
                  <a:srgbClr val="FFFFFF"/>
                </a:solidFill>
                <a:latin typeface="Exo 2 Light" panose="00000400000000000000" pitchFamily="2" charset="0"/>
              </a:rPr>
              <a:t>“Revolutionize the way people discover and experience bars, pubs, and restaurants. App’s aim is to be the ultimate companion for food and drink enthusiasts, providing an intuitive and comprehensive mobile app that empowers users to effortlessly explore, savor, and socialize in the culinary and social scene. “</a:t>
            </a:r>
          </a:p>
        </p:txBody>
      </p:sp>
      <p:sp>
        <p:nvSpPr>
          <p:cNvPr id="13" name="TextBox 13"/>
          <p:cNvSpPr txBox="1"/>
          <p:nvPr/>
        </p:nvSpPr>
        <p:spPr>
          <a:xfrm>
            <a:off x="777503" y="2447973"/>
            <a:ext cx="5370099" cy="359073"/>
          </a:xfrm>
          <a:prstGeom prst="rect">
            <a:avLst/>
          </a:prstGeom>
        </p:spPr>
        <p:txBody>
          <a:bodyPr lIns="0" tIns="0" rIns="0" bIns="0" rtlCol="0" anchor="t">
            <a:spAutoFit/>
          </a:bodyPr>
          <a:lstStyle/>
          <a:p>
            <a:pPr>
              <a:lnSpc>
                <a:spcPts val="2799"/>
              </a:lnSpc>
              <a:spcBef>
                <a:spcPct val="0"/>
              </a:spcBef>
            </a:pPr>
            <a:r>
              <a:rPr lang="en-US" sz="2400" dirty="0">
                <a:solidFill>
                  <a:srgbClr val="E6760F"/>
                </a:solidFill>
                <a:latin typeface="Exo 2 Light" panose="00000400000000000000" pitchFamily="2" charset="0"/>
              </a:rPr>
              <a:t>App Vision</a:t>
            </a:r>
          </a:p>
        </p:txBody>
      </p:sp>
      <p:sp>
        <p:nvSpPr>
          <p:cNvPr id="14" name="TextBox 14"/>
          <p:cNvSpPr txBox="1"/>
          <p:nvPr/>
        </p:nvSpPr>
        <p:spPr>
          <a:xfrm>
            <a:off x="777502" y="6192320"/>
            <a:ext cx="8157025" cy="1974900"/>
          </a:xfrm>
          <a:prstGeom prst="rect">
            <a:avLst/>
          </a:prstGeom>
        </p:spPr>
        <p:txBody>
          <a:bodyPr wrap="square" lIns="0" tIns="0" rIns="0" bIns="0" rtlCol="0" anchor="t">
            <a:spAutoFit/>
          </a:bodyPr>
          <a:lstStyle/>
          <a:p>
            <a:pPr>
              <a:lnSpc>
                <a:spcPts val="2239"/>
              </a:lnSpc>
              <a:spcBef>
                <a:spcPct val="0"/>
              </a:spcBef>
            </a:pPr>
            <a:r>
              <a:rPr lang="en-US" sz="2400" dirty="0">
                <a:solidFill>
                  <a:srgbClr val="FFFFFF"/>
                </a:solidFill>
                <a:latin typeface="Exo 2 Light" panose="00000400000000000000" pitchFamily="2" charset="0"/>
              </a:rPr>
              <a:t>“Provide a user-friendly mobile app that connects people with unforgettable dining and nightlife experiences. The app offer a list of bars, pubs, and restaurants, along with advanced search filters, locate spots and delivery options. App’s aim is to deliver exceptional value to the users, helping them make informed decisions, create cherished memories, and foster meaningful connections.“</a:t>
            </a:r>
          </a:p>
        </p:txBody>
      </p:sp>
      <p:sp>
        <p:nvSpPr>
          <p:cNvPr id="15" name="TextBox 15"/>
          <p:cNvSpPr txBox="1"/>
          <p:nvPr/>
        </p:nvSpPr>
        <p:spPr>
          <a:xfrm>
            <a:off x="777503" y="5524684"/>
            <a:ext cx="5370099" cy="359073"/>
          </a:xfrm>
          <a:prstGeom prst="rect">
            <a:avLst/>
          </a:prstGeom>
        </p:spPr>
        <p:txBody>
          <a:bodyPr lIns="0" tIns="0" rIns="0" bIns="0" rtlCol="0" anchor="t">
            <a:spAutoFit/>
          </a:bodyPr>
          <a:lstStyle/>
          <a:p>
            <a:pPr>
              <a:lnSpc>
                <a:spcPts val="2799"/>
              </a:lnSpc>
              <a:spcBef>
                <a:spcPct val="0"/>
              </a:spcBef>
            </a:pPr>
            <a:r>
              <a:rPr lang="en-US" sz="2400" dirty="0">
                <a:solidFill>
                  <a:srgbClr val="E6760F"/>
                </a:solidFill>
                <a:latin typeface="Exo 2 Light" panose="00000400000000000000" pitchFamily="2" charset="0"/>
              </a:rPr>
              <a:t>App Mission</a:t>
            </a:r>
          </a:p>
        </p:txBody>
      </p:sp>
      <p:grpSp>
        <p:nvGrpSpPr>
          <p:cNvPr id="20" name="Group 2" descr="Group of friends at a rooftop party">
            <a:extLst>
              <a:ext uri="{FF2B5EF4-FFF2-40B4-BE49-F238E27FC236}">
                <a16:creationId xmlns:a16="http://schemas.microsoft.com/office/drawing/2014/main" id="{F0B8A84D-AD7F-3A10-C8AC-96597E8C4B7C}"/>
              </a:ext>
            </a:extLst>
          </p:cNvPr>
          <p:cNvGrpSpPr>
            <a:grpSpLocks noChangeAspect="1"/>
          </p:cNvGrpSpPr>
          <p:nvPr/>
        </p:nvGrpSpPr>
        <p:grpSpPr>
          <a:xfrm>
            <a:off x="9573537" y="5216041"/>
            <a:ext cx="6272681" cy="4601105"/>
            <a:chOff x="0" y="0"/>
            <a:chExt cx="4198620" cy="3079750"/>
          </a:xfrm>
          <a:blipFill dpi="0" rotWithShape="1">
            <a:blip r:embed="rId3">
              <a:extLst>
                <a:ext uri="{28A0092B-C50C-407E-A947-70E740481C1C}">
                  <a14:useLocalDpi xmlns:a14="http://schemas.microsoft.com/office/drawing/2010/main" val="0"/>
                </a:ext>
              </a:extLst>
            </a:blip>
            <a:srcRect/>
            <a:stretch>
              <a:fillRect/>
            </a:stretch>
          </a:blipFill>
        </p:grpSpPr>
        <p:sp>
          <p:nvSpPr>
            <p:cNvPr id="21" name="Freeform 3">
              <a:extLst>
                <a:ext uri="{FF2B5EF4-FFF2-40B4-BE49-F238E27FC236}">
                  <a16:creationId xmlns:a16="http://schemas.microsoft.com/office/drawing/2014/main" id="{92C57B77-9C69-2B46-2037-C1C1680318E4}"/>
                </a:ext>
              </a:extLst>
            </p:cNvPr>
            <p:cNvSpPr/>
            <p:nvPr/>
          </p:nvSpPr>
          <p:spPr>
            <a:xfrm>
              <a:off x="-12699" y="-2540"/>
              <a:ext cx="4215129" cy="3083560"/>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grpFill/>
          </p:spPr>
        </p:sp>
      </p:grpSp>
      <p:pic>
        <p:nvPicPr>
          <p:cNvPr id="22" name="Picture 9">
            <a:extLst>
              <a:ext uri="{FF2B5EF4-FFF2-40B4-BE49-F238E27FC236}">
                <a16:creationId xmlns:a16="http://schemas.microsoft.com/office/drawing/2014/main" id="{6BA44C0E-B0F6-9C5E-5AB8-88723719E6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83651" y="8229600"/>
            <a:ext cx="2057400" cy="2057400"/>
          </a:xfrm>
          <a:prstGeom prst="rect">
            <a:avLst/>
          </a:prstGeom>
        </p:spPr>
      </p:pic>
      <p:pic>
        <p:nvPicPr>
          <p:cNvPr id="24" name="Picture 8">
            <a:extLst>
              <a:ext uri="{FF2B5EF4-FFF2-40B4-BE49-F238E27FC236}">
                <a16:creationId xmlns:a16="http://schemas.microsoft.com/office/drawing/2014/main" id="{63D0D864-7D6C-CA56-9AC6-8813A03297D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93836" y="1132858"/>
            <a:ext cx="2057400" cy="2057400"/>
          </a:xfrm>
          <a:prstGeom prst="rect">
            <a:avLst/>
          </a:prstGeom>
        </p:spPr>
      </p:pic>
      <p:pic>
        <p:nvPicPr>
          <p:cNvPr id="2" name="Picture 7">
            <a:extLst>
              <a:ext uri="{FF2B5EF4-FFF2-40B4-BE49-F238E27FC236}">
                <a16:creationId xmlns:a16="http://schemas.microsoft.com/office/drawing/2014/main" id="{A69DC68F-09EE-1736-A2D2-89D8F1F530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038625">
            <a:off x="12952202" y="-3222333"/>
            <a:ext cx="7315200" cy="4059936"/>
          </a:xfrm>
          <a:prstGeom prst="rect">
            <a:avLst/>
          </a:prstGeom>
        </p:spPr>
      </p:pic>
      <p:pic>
        <p:nvPicPr>
          <p:cNvPr id="4" name="Picture 4">
            <a:extLst>
              <a:ext uri="{FF2B5EF4-FFF2-40B4-BE49-F238E27FC236}">
                <a16:creationId xmlns:a16="http://schemas.microsoft.com/office/drawing/2014/main" id="{DB36A689-1B79-A83F-37CE-7652569D9F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0085">
            <a:off x="-788452" y="9459728"/>
            <a:ext cx="4661954" cy="25873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33893" y="-1459198"/>
            <a:ext cx="19172773" cy="6602699"/>
            <a:chOff x="-254508" y="-157988"/>
            <a:chExt cx="6648958" cy="2581402"/>
          </a:xfrm>
        </p:grpSpPr>
        <p:sp>
          <p:nvSpPr>
            <p:cNvPr id="3" name="Freeform 3"/>
            <p:cNvSpPr/>
            <p:nvPr/>
          </p:nvSpPr>
          <p:spPr>
            <a:xfrm>
              <a:off x="-254508" y="-157988"/>
              <a:ext cx="6648958" cy="2581402"/>
            </a:xfrm>
            <a:custGeom>
              <a:avLst/>
              <a:gdLst/>
              <a:ahLst/>
              <a:cxnLst/>
              <a:rect l="l" t="t" r="r" b="b"/>
              <a:pathLst>
                <a:path w="6648958" h="2581402">
                  <a:moveTo>
                    <a:pt x="6582029" y="2132711"/>
                  </a:moveTo>
                  <a:cubicBezTo>
                    <a:pt x="6482842" y="2119757"/>
                    <a:pt x="6436614" y="2164969"/>
                    <a:pt x="6269482" y="2168144"/>
                  </a:cubicBezTo>
                  <a:cubicBezTo>
                    <a:pt x="6189345" y="2105914"/>
                    <a:pt x="6223508" y="2161794"/>
                    <a:pt x="6038088" y="2143252"/>
                  </a:cubicBezTo>
                  <a:cubicBezTo>
                    <a:pt x="6025896" y="2160778"/>
                    <a:pt x="6022721" y="2139823"/>
                    <a:pt x="6022594" y="2134870"/>
                  </a:cubicBezTo>
                  <a:cubicBezTo>
                    <a:pt x="6015355" y="2128012"/>
                    <a:pt x="5990590" y="2154555"/>
                    <a:pt x="6016117" y="2141855"/>
                  </a:cubicBezTo>
                  <a:cubicBezTo>
                    <a:pt x="6055233" y="2188210"/>
                    <a:pt x="5834761" y="2104771"/>
                    <a:pt x="5753862" y="2124075"/>
                  </a:cubicBezTo>
                  <a:cubicBezTo>
                    <a:pt x="5599811" y="2132203"/>
                    <a:pt x="5429631" y="2142744"/>
                    <a:pt x="5308854" y="2211578"/>
                  </a:cubicBezTo>
                  <a:cubicBezTo>
                    <a:pt x="5274056" y="2199132"/>
                    <a:pt x="5309235" y="2210689"/>
                    <a:pt x="5206238" y="2236851"/>
                  </a:cubicBezTo>
                  <a:cubicBezTo>
                    <a:pt x="5179568" y="2260219"/>
                    <a:pt x="5132197" y="2216277"/>
                    <a:pt x="5089525" y="2268728"/>
                  </a:cubicBezTo>
                  <a:cubicBezTo>
                    <a:pt x="5106543" y="2325624"/>
                    <a:pt x="4993386" y="2296287"/>
                    <a:pt x="4903470" y="2407412"/>
                  </a:cubicBezTo>
                  <a:cubicBezTo>
                    <a:pt x="4873371" y="2385822"/>
                    <a:pt x="4799457" y="2467991"/>
                    <a:pt x="4490847" y="2461133"/>
                  </a:cubicBezTo>
                  <a:cubicBezTo>
                    <a:pt x="4460367" y="2514981"/>
                    <a:pt x="4486275" y="2429129"/>
                    <a:pt x="4458462" y="2442718"/>
                  </a:cubicBezTo>
                  <a:cubicBezTo>
                    <a:pt x="4380484" y="2450338"/>
                    <a:pt x="4337050" y="2498979"/>
                    <a:pt x="4294759" y="2475611"/>
                  </a:cubicBezTo>
                  <a:cubicBezTo>
                    <a:pt x="4220972" y="2489327"/>
                    <a:pt x="4102354" y="2416937"/>
                    <a:pt x="4019804" y="2417953"/>
                  </a:cubicBezTo>
                  <a:cubicBezTo>
                    <a:pt x="3896741" y="2373757"/>
                    <a:pt x="3824732" y="2465959"/>
                    <a:pt x="3669919" y="2501392"/>
                  </a:cubicBezTo>
                  <a:cubicBezTo>
                    <a:pt x="3325114" y="2442210"/>
                    <a:pt x="3276092" y="2536190"/>
                    <a:pt x="2869565" y="2581402"/>
                  </a:cubicBezTo>
                  <a:cubicBezTo>
                    <a:pt x="2740914" y="2575941"/>
                    <a:pt x="2640838" y="2480310"/>
                    <a:pt x="2485263" y="2471293"/>
                  </a:cubicBezTo>
                  <a:cubicBezTo>
                    <a:pt x="2465197" y="2444369"/>
                    <a:pt x="2386965" y="2493264"/>
                    <a:pt x="2360549" y="2463165"/>
                  </a:cubicBezTo>
                  <a:cubicBezTo>
                    <a:pt x="2341245" y="2419858"/>
                    <a:pt x="2316226" y="2454275"/>
                    <a:pt x="2310384" y="2450465"/>
                  </a:cubicBezTo>
                  <a:cubicBezTo>
                    <a:pt x="2278507" y="2420747"/>
                    <a:pt x="2261743" y="2437130"/>
                    <a:pt x="2207260" y="2418842"/>
                  </a:cubicBezTo>
                  <a:cubicBezTo>
                    <a:pt x="2108200" y="2396236"/>
                    <a:pt x="2043684" y="2398395"/>
                    <a:pt x="1981073" y="2320544"/>
                  </a:cubicBezTo>
                  <a:cubicBezTo>
                    <a:pt x="1951482" y="2334641"/>
                    <a:pt x="1812671" y="2311654"/>
                    <a:pt x="1761236" y="2264664"/>
                  </a:cubicBezTo>
                  <a:cubicBezTo>
                    <a:pt x="1751965" y="2243836"/>
                    <a:pt x="1708912" y="2310384"/>
                    <a:pt x="1717802" y="2252853"/>
                  </a:cubicBezTo>
                  <a:cubicBezTo>
                    <a:pt x="1687322" y="2253742"/>
                    <a:pt x="1673733" y="2264664"/>
                    <a:pt x="1665224" y="2235581"/>
                  </a:cubicBezTo>
                  <a:cubicBezTo>
                    <a:pt x="1642364" y="2224151"/>
                    <a:pt x="1612646" y="2215515"/>
                    <a:pt x="1589786" y="2238629"/>
                  </a:cubicBezTo>
                  <a:cubicBezTo>
                    <a:pt x="1566418" y="2242312"/>
                    <a:pt x="1593723" y="2195703"/>
                    <a:pt x="1546352" y="2225802"/>
                  </a:cubicBezTo>
                  <a:cubicBezTo>
                    <a:pt x="1492250" y="2125980"/>
                    <a:pt x="1391031" y="2202942"/>
                    <a:pt x="1306957" y="2143887"/>
                  </a:cubicBezTo>
                  <a:cubicBezTo>
                    <a:pt x="1162431" y="2145538"/>
                    <a:pt x="948055" y="2171954"/>
                    <a:pt x="783336" y="2192020"/>
                  </a:cubicBezTo>
                  <a:cubicBezTo>
                    <a:pt x="678688" y="2122805"/>
                    <a:pt x="495427" y="2085594"/>
                    <a:pt x="357505" y="2110105"/>
                  </a:cubicBezTo>
                  <a:cubicBezTo>
                    <a:pt x="202184" y="2020316"/>
                    <a:pt x="273939" y="2430653"/>
                    <a:pt x="255143" y="251333"/>
                  </a:cubicBezTo>
                  <a:cubicBezTo>
                    <a:pt x="318135" y="135382"/>
                    <a:pt x="0" y="166497"/>
                    <a:pt x="1072388" y="162687"/>
                  </a:cubicBezTo>
                  <a:cubicBezTo>
                    <a:pt x="2517648" y="157226"/>
                    <a:pt x="4107434" y="173228"/>
                    <a:pt x="5670550" y="157988"/>
                  </a:cubicBezTo>
                  <a:cubicBezTo>
                    <a:pt x="5961634" y="166116"/>
                    <a:pt x="6219571" y="164084"/>
                    <a:pt x="6489827" y="159004"/>
                  </a:cubicBezTo>
                  <a:cubicBezTo>
                    <a:pt x="6648958" y="190754"/>
                    <a:pt x="6560566" y="0"/>
                    <a:pt x="6596507" y="1070356"/>
                  </a:cubicBezTo>
                  <a:cubicBezTo>
                    <a:pt x="6573266" y="1433322"/>
                    <a:pt x="6597904" y="1802892"/>
                    <a:pt x="6582029" y="2132711"/>
                  </a:cubicBezTo>
                  <a:close/>
                </a:path>
              </a:pathLst>
            </a:custGeom>
            <a:blipFill>
              <a:blip r:embed="rId2"/>
              <a:stretch>
                <a:fillRect b="-102272"/>
              </a:stretch>
            </a:blip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4723" y="3677770"/>
            <a:ext cx="2057400" cy="2057400"/>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875" y="3677770"/>
            <a:ext cx="2057400" cy="2057400"/>
          </a:xfrm>
          <a:prstGeom prst="rect">
            <a:avLst/>
          </a:prstGeom>
        </p:spPr>
      </p:pic>
      <p:sp>
        <p:nvSpPr>
          <p:cNvPr id="8" name="TextBox 8"/>
          <p:cNvSpPr txBox="1"/>
          <p:nvPr/>
        </p:nvSpPr>
        <p:spPr>
          <a:xfrm>
            <a:off x="2137973" y="6637250"/>
            <a:ext cx="6095743" cy="1077218"/>
          </a:xfrm>
          <a:prstGeom prst="rect">
            <a:avLst/>
          </a:prstGeom>
        </p:spPr>
        <p:txBody>
          <a:bodyPr lIns="0" tIns="0" rIns="0" bIns="0" rtlCol="0" anchor="t">
            <a:spAutoFit/>
          </a:bodyPr>
          <a:lstStyle/>
          <a:p>
            <a:pPr>
              <a:lnSpc>
                <a:spcPts val="8400"/>
              </a:lnSpc>
              <a:spcBef>
                <a:spcPct val="0"/>
              </a:spcBef>
            </a:pPr>
            <a:r>
              <a:rPr lang="en-US" sz="7200" dirty="0">
                <a:solidFill>
                  <a:srgbClr val="FFFFFF"/>
                </a:solidFill>
                <a:latin typeface="Exo2  Light"/>
              </a:rPr>
              <a:t>About</a:t>
            </a:r>
          </a:p>
        </p:txBody>
      </p:sp>
      <p:sp>
        <p:nvSpPr>
          <p:cNvPr id="9" name="TextBox 9"/>
          <p:cNvSpPr txBox="1"/>
          <p:nvPr/>
        </p:nvSpPr>
        <p:spPr>
          <a:xfrm>
            <a:off x="2137973" y="7527511"/>
            <a:ext cx="6095743" cy="1077218"/>
          </a:xfrm>
          <a:prstGeom prst="rect">
            <a:avLst/>
          </a:prstGeom>
        </p:spPr>
        <p:txBody>
          <a:bodyPr lIns="0" tIns="0" rIns="0" bIns="0" rtlCol="0" anchor="t">
            <a:spAutoFit/>
          </a:bodyPr>
          <a:lstStyle/>
          <a:p>
            <a:pPr>
              <a:lnSpc>
                <a:spcPts val="8400"/>
              </a:lnSpc>
              <a:spcBef>
                <a:spcPct val="0"/>
              </a:spcBef>
            </a:pPr>
            <a:r>
              <a:rPr lang="si-LK" sz="7200" b="0" i="0" u="none" strike="noStrike" dirty="0">
                <a:solidFill>
                  <a:srgbClr val="F09114"/>
                </a:solidFill>
                <a:effectLst/>
                <a:latin typeface="Exo 2 Light" panose="00000400000000000000" pitchFamily="2" charset="0"/>
              </a:rPr>
              <a:t>කෝ</a:t>
            </a:r>
            <a:r>
              <a:rPr lang="en-US" sz="7200" b="0" i="0" u="none" strike="noStrike" dirty="0">
                <a:solidFill>
                  <a:srgbClr val="FFFFFF"/>
                </a:solidFill>
                <a:effectLst/>
                <a:latin typeface="Exo 2 Light" panose="00000400000000000000" pitchFamily="2" charset="0"/>
              </a:rPr>
              <a:t>Bar</a:t>
            </a:r>
            <a:endParaRPr lang="en-US" sz="7200" dirty="0">
              <a:solidFill>
                <a:srgbClr val="E6760F"/>
              </a:solidFill>
              <a:latin typeface="Garet ExtraBold"/>
            </a:endParaRPr>
          </a:p>
        </p:txBody>
      </p:sp>
      <p:sp>
        <p:nvSpPr>
          <p:cNvPr id="11" name="TextBox 10">
            <a:extLst>
              <a:ext uri="{FF2B5EF4-FFF2-40B4-BE49-F238E27FC236}">
                <a16:creationId xmlns:a16="http://schemas.microsoft.com/office/drawing/2014/main" id="{B9483CB4-F767-62A8-EB31-44FFE302B593}"/>
              </a:ext>
            </a:extLst>
          </p:cNvPr>
          <p:cNvSpPr txBox="1"/>
          <p:nvPr/>
        </p:nvSpPr>
        <p:spPr>
          <a:xfrm>
            <a:off x="6477000" y="6450293"/>
            <a:ext cx="10668000" cy="2913618"/>
          </a:xfrm>
          <a:prstGeom prst="rect">
            <a:avLst/>
          </a:prstGeom>
          <a:noFill/>
        </p:spPr>
        <p:txBody>
          <a:bodyPr wrap="square" rtlCol="0">
            <a:spAutoFit/>
          </a:bodyPr>
          <a:lstStyle/>
          <a:p>
            <a:pPr>
              <a:lnSpc>
                <a:spcPts val="2239"/>
              </a:lnSpc>
              <a:spcBef>
                <a:spcPct val="0"/>
              </a:spcBef>
            </a:pPr>
            <a:r>
              <a:rPr lang="en-US" sz="2400" dirty="0">
                <a:solidFill>
                  <a:srgbClr val="FFFFFF"/>
                </a:solidFill>
                <a:latin typeface=" exo 2 light"/>
              </a:rPr>
              <a:t>Welcome to </a:t>
            </a:r>
            <a:r>
              <a:rPr lang="si-LK" sz="2400" b="0" i="0" u="none" strike="noStrike" dirty="0">
                <a:solidFill>
                  <a:srgbClr val="F09114"/>
                </a:solidFill>
                <a:effectLst/>
                <a:latin typeface="Exo 2 Light" panose="00000400000000000000" pitchFamily="2" charset="0"/>
              </a:rPr>
              <a:t>කෝ</a:t>
            </a:r>
            <a:r>
              <a:rPr lang="en-US" sz="2400" b="0" i="0" u="none" strike="noStrike" dirty="0">
                <a:solidFill>
                  <a:srgbClr val="FFFFFF"/>
                </a:solidFill>
                <a:effectLst/>
                <a:latin typeface="Exo 2 Light" panose="00000400000000000000" pitchFamily="2" charset="0"/>
              </a:rPr>
              <a:t>Bar</a:t>
            </a:r>
            <a:r>
              <a:rPr lang="en-US" sz="2400" dirty="0">
                <a:solidFill>
                  <a:srgbClr val="FFFFFF"/>
                </a:solidFill>
                <a:latin typeface=" exo 2 light"/>
              </a:rPr>
              <a:t>, </a:t>
            </a:r>
          </a:p>
          <a:p>
            <a:pPr>
              <a:lnSpc>
                <a:spcPts val="2239"/>
              </a:lnSpc>
              <a:spcBef>
                <a:spcPct val="0"/>
              </a:spcBef>
            </a:pPr>
            <a:endParaRPr lang="en-US" sz="2400" dirty="0">
              <a:solidFill>
                <a:srgbClr val="FFFFFF"/>
              </a:solidFill>
              <a:latin typeface=" exo 2 light"/>
            </a:endParaRPr>
          </a:p>
          <a:p>
            <a:pPr>
              <a:lnSpc>
                <a:spcPts val="2239"/>
              </a:lnSpc>
              <a:spcBef>
                <a:spcPct val="0"/>
              </a:spcBef>
            </a:pPr>
            <a:r>
              <a:rPr lang="en-US" sz="2400" dirty="0">
                <a:solidFill>
                  <a:srgbClr val="FFFFFF"/>
                </a:solidFill>
                <a:latin typeface=" exo 2 light"/>
              </a:rPr>
              <a:t>The ultimate Bar, Pub, and Restaurant Locator App! The comprehensive app offers features such as exploring spots, rating and reviewing, and convenient delivery. Easily discover and connect with the best bars, pubs, and restaurants in your area. Share your experiences, enjoy reliable location services, and have food and drinks delivered to your doorstep. Join us on this exciting journey of culinary exploration with our app! </a:t>
            </a:r>
          </a:p>
          <a:p>
            <a:pPr>
              <a:lnSpc>
                <a:spcPts val="2239"/>
              </a:lnSpc>
              <a:spcBef>
                <a:spcPct val="0"/>
              </a:spcBef>
            </a:pPr>
            <a:endParaRPr lang="en-US" sz="2400" dirty="0">
              <a:solidFill>
                <a:srgbClr val="FFFFFF"/>
              </a:solidFill>
              <a:latin typeface=" exo 2 light"/>
            </a:endParaRPr>
          </a:p>
          <a:p>
            <a:pPr>
              <a:lnSpc>
                <a:spcPts val="2239"/>
              </a:lnSpc>
              <a:spcBef>
                <a:spcPct val="0"/>
              </a:spcBef>
            </a:pPr>
            <a:r>
              <a:rPr lang="en-US" sz="2400" dirty="0">
                <a:solidFill>
                  <a:srgbClr val="FFFFFF"/>
                </a:solidFill>
                <a:latin typeface=" exo 2 light"/>
              </a:rPr>
              <a:t>Bon appétit!</a:t>
            </a:r>
          </a:p>
        </p:txBody>
      </p:sp>
      <p:pic>
        <p:nvPicPr>
          <p:cNvPr id="12" name="Picture 7">
            <a:extLst>
              <a:ext uri="{FF2B5EF4-FFF2-40B4-BE49-F238E27FC236}">
                <a16:creationId xmlns:a16="http://schemas.microsoft.com/office/drawing/2014/main" id="{5834DA8C-5078-EEDE-0091-EE304F73B0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038625">
            <a:off x="12952202" y="-3222333"/>
            <a:ext cx="7315200" cy="4059936"/>
          </a:xfrm>
          <a:prstGeom prst="rect">
            <a:avLst/>
          </a:prstGeom>
        </p:spPr>
      </p:pic>
      <p:pic>
        <p:nvPicPr>
          <p:cNvPr id="13" name="Picture 4">
            <a:extLst>
              <a:ext uri="{FF2B5EF4-FFF2-40B4-BE49-F238E27FC236}">
                <a16:creationId xmlns:a16="http://schemas.microsoft.com/office/drawing/2014/main" id="{4DF2CD81-49DB-00BC-9526-9196974DC1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085">
            <a:off x="-788452" y="9459728"/>
            <a:ext cx="4661954" cy="25873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491928" y="0"/>
            <a:ext cx="5796072" cy="10287000"/>
            <a:chOff x="0" y="0"/>
            <a:chExt cx="3581400" cy="6356350"/>
          </a:xfrm>
        </p:grpSpPr>
        <p:sp>
          <p:nvSpPr>
            <p:cNvPr id="3" name="Freeform 3"/>
            <p:cNvSpPr/>
            <p:nvPr/>
          </p:nvSpPr>
          <p:spPr>
            <a:xfrm>
              <a:off x="1079500" y="6350"/>
              <a:ext cx="2501900" cy="6350000"/>
            </a:xfrm>
            <a:custGeom>
              <a:avLst/>
              <a:gdLst/>
              <a:ahLst/>
              <a:cxnLst/>
              <a:rect l="l" t="t" r="r" b="b"/>
              <a:pathLst>
                <a:path w="2501900" h="6350000">
                  <a:moveTo>
                    <a:pt x="2501900" y="6350000"/>
                  </a:moveTo>
                  <a:lnTo>
                    <a:pt x="0" y="6350000"/>
                  </a:lnTo>
                  <a:lnTo>
                    <a:pt x="0" y="0"/>
                  </a:lnTo>
                  <a:lnTo>
                    <a:pt x="2501900" y="0"/>
                  </a:lnTo>
                  <a:lnTo>
                    <a:pt x="2501900" y="6350000"/>
                  </a:lnTo>
                  <a:close/>
                </a:path>
              </a:pathLst>
            </a:custGeom>
            <a:blipFill>
              <a:blip r:embed="rId3"/>
              <a:stretch>
                <a:fillRect l="-34285" r="-34285"/>
              </a:stretch>
            </a:blipFill>
          </p:spPr>
          <p:txBody>
            <a:bodyPr/>
            <a:lstStyle/>
            <a:p>
              <a:endParaRPr lang="en-US" dirty="0"/>
            </a:p>
          </p:txBody>
        </p:sp>
        <p:sp>
          <p:nvSpPr>
            <p:cNvPr id="4" name="Freeform 4"/>
            <p:cNvSpPr/>
            <p:nvPr/>
          </p:nvSpPr>
          <p:spPr>
            <a:xfrm>
              <a:off x="0" y="0"/>
              <a:ext cx="1562100" cy="6356350"/>
            </a:xfrm>
            <a:custGeom>
              <a:avLst/>
              <a:gdLst/>
              <a:ahLst/>
              <a:cxnLst/>
              <a:rect l="l" t="t" r="r" b="b"/>
              <a:pathLst>
                <a:path w="1562100" h="6356350">
                  <a:moveTo>
                    <a:pt x="1352550" y="0"/>
                  </a:moveTo>
                  <a:cubicBezTo>
                    <a:pt x="1352550" y="0"/>
                    <a:pt x="1352550" y="63500"/>
                    <a:pt x="1352550" y="152400"/>
                  </a:cubicBezTo>
                  <a:cubicBezTo>
                    <a:pt x="1352550" y="241300"/>
                    <a:pt x="1339850" y="393700"/>
                    <a:pt x="1377950" y="457200"/>
                  </a:cubicBezTo>
                  <a:cubicBezTo>
                    <a:pt x="1416050" y="520700"/>
                    <a:pt x="1454150" y="685800"/>
                    <a:pt x="1454150" y="685800"/>
                  </a:cubicBezTo>
                  <a:lnTo>
                    <a:pt x="1428750" y="876300"/>
                  </a:lnTo>
                  <a:cubicBezTo>
                    <a:pt x="1428750" y="876300"/>
                    <a:pt x="1460500" y="996950"/>
                    <a:pt x="1409700" y="1085850"/>
                  </a:cubicBezTo>
                  <a:cubicBezTo>
                    <a:pt x="1409700" y="1085850"/>
                    <a:pt x="1422400" y="1200150"/>
                    <a:pt x="1422400" y="1238250"/>
                  </a:cubicBezTo>
                  <a:cubicBezTo>
                    <a:pt x="1422400" y="1276350"/>
                    <a:pt x="1397000" y="1441450"/>
                    <a:pt x="1397000" y="1441450"/>
                  </a:cubicBezTo>
                  <a:lnTo>
                    <a:pt x="1384300" y="1543050"/>
                  </a:lnTo>
                  <a:cubicBezTo>
                    <a:pt x="1384300" y="1543050"/>
                    <a:pt x="1358900" y="1593850"/>
                    <a:pt x="1435100" y="1733550"/>
                  </a:cubicBezTo>
                  <a:cubicBezTo>
                    <a:pt x="1435100" y="1733550"/>
                    <a:pt x="1460500" y="1758950"/>
                    <a:pt x="1422400" y="1809750"/>
                  </a:cubicBezTo>
                  <a:lnTo>
                    <a:pt x="1435100" y="2254250"/>
                  </a:lnTo>
                  <a:cubicBezTo>
                    <a:pt x="1435100" y="2254250"/>
                    <a:pt x="1422400" y="2444750"/>
                    <a:pt x="1485900" y="2559050"/>
                  </a:cubicBezTo>
                  <a:cubicBezTo>
                    <a:pt x="1485900" y="2559050"/>
                    <a:pt x="1498600" y="2647950"/>
                    <a:pt x="1511300" y="2673350"/>
                  </a:cubicBezTo>
                  <a:cubicBezTo>
                    <a:pt x="1524000" y="2698750"/>
                    <a:pt x="1562100" y="2724150"/>
                    <a:pt x="1562100" y="2774950"/>
                  </a:cubicBezTo>
                  <a:cubicBezTo>
                    <a:pt x="1562100" y="2825750"/>
                    <a:pt x="1473200" y="3003550"/>
                    <a:pt x="1473200" y="3003550"/>
                  </a:cubicBezTo>
                  <a:cubicBezTo>
                    <a:pt x="1473200" y="3003550"/>
                    <a:pt x="1435100" y="3067050"/>
                    <a:pt x="1435100" y="3181350"/>
                  </a:cubicBezTo>
                  <a:lnTo>
                    <a:pt x="1422400" y="3257550"/>
                  </a:lnTo>
                  <a:lnTo>
                    <a:pt x="1346200" y="3397250"/>
                  </a:lnTo>
                  <a:cubicBezTo>
                    <a:pt x="1346200" y="3397250"/>
                    <a:pt x="1295400" y="3460750"/>
                    <a:pt x="1333500" y="3549650"/>
                  </a:cubicBezTo>
                  <a:lnTo>
                    <a:pt x="1358900" y="3663950"/>
                  </a:lnTo>
                  <a:lnTo>
                    <a:pt x="1371600" y="3892550"/>
                  </a:lnTo>
                  <a:cubicBezTo>
                    <a:pt x="1371600" y="3892550"/>
                    <a:pt x="1409700" y="4146550"/>
                    <a:pt x="1371600" y="4248150"/>
                  </a:cubicBezTo>
                  <a:cubicBezTo>
                    <a:pt x="1371600" y="4248150"/>
                    <a:pt x="1346200" y="4298950"/>
                    <a:pt x="1371600" y="4464050"/>
                  </a:cubicBezTo>
                  <a:cubicBezTo>
                    <a:pt x="1371600" y="4464050"/>
                    <a:pt x="1397000" y="4591050"/>
                    <a:pt x="1384300" y="4641850"/>
                  </a:cubicBezTo>
                  <a:cubicBezTo>
                    <a:pt x="1371600" y="4692650"/>
                    <a:pt x="1346200" y="4806950"/>
                    <a:pt x="1371600" y="4857750"/>
                  </a:cubicBezTo>
                  <a:cubicBezTo>
                    <a:pt x="1371600" y="4857750"/>
                    <a:pt x="1371600" y="4921250"/>
                    <a:pt x="1371600" y="4946650"/>
                  </a:cubicBezTo>
                  <a:cubicBezTo>
                    <a:pt x="1371600" y="4972050"/>
                    <a:pt x="1422400" y="5060950"/>
                    <a:pt x="1422400" y="5060950"/>
                  </a:cubicBezTo>
                  <a:lnTo>
                    <a:pt x="1358900" y="5378450"/>
                  </a:lnTo>
                  <a:cubicBezTo>
                    <a:pt x="1358900" y="5378450"/>
                    <a:pt x="1358900" y="5467350"/>
                    <a:pt x="1358900" y="5505450"/>
                  </a:cubicBezTo>
                  <a:cubicBezTo>
                    <a:pt x="1358900" y="5543550"/>
                    <a:pt x="1371600" y="5632450"/>
                    <a:pt x="1358900" y="5657850"/>
                  </a:cubicBezTo>
                  <a:cubicBezTo>
                    <a:pt x="1346200" y="5683250"/>
                    <a:pt x="1333500" y="5695950"/>
                    <a:pt x="1333500" y="5695950"/>
                  </a:cubicBezTo>
                  <a:cubicBezTo>
                    <a:pt x="1333500" y="5695950"/>
                    <a:pt x="1308100" y="5746750"/>
                    <a:pt x="1308100" y="5759450"/>
                  </a:cubicBezTo>
                  <a:cubicBezTo>
                    <a:pt x="1308100" y="5772150"/>
                    <a:pt x="1333500" y="5822950"/>
                    <a:pt x="1333500" y="5848350"/>
                  </a:cubicBezTo>
                  <a:lnTo>
                    <a:pt x="1308100" y="5911850"/>
                  </a:lnTo>
                  <a:cubicBezTo>
                    <a:pt x="1308100" y="5911850"/>
                    <a:pt x="1257300" y="6038850"/>
                    <a:pt x="1270000" y="6076950"/>
                  </a:cubicBezTo>
                  <a:cubicBezTo>
                    <a:pt x="1282700" y="6115050"/>
                    <a:pt x="1282700" y="6203950"/>
                    <a:pt x="1282700" y="6203950"/>
                  </a:cubicBezTo>
                  <a:lnTo>
                    <a:pt x="1231900" y="6356350"/>
                  </a:lnTo>
                  <a:lnTo>
                    <a:pt x="0" y="6356350"/>
                  </a:lnTo>
                  <a:lnTo>
                    <a:pt x="0" y="6350"/>
                  </a:lnTo>
                  <a:lnTo>
                    <a:pt x="1352550" y="0"/>
                  </a:lnTo>
                  <a:close/>
                </a:path>
              </a:pathLst>
            </a:custGeom>
            <a:blipFill>
              <a:blip r:embed="rId4"/>
              <a:stretch>
                <a:fillRect l="-153455" r="-153455"/>
              </a:stretch>
            </a:blipFill>
          </p:spPr>
        </p:sp>
        <p:sp>
          <p:nvSpPr>
            <p:cNvPr id="5" name="Freeform 5"/>
            <p:cNvSpPr/>
            <p:nvPr/>
          </p:nvSpPr>
          <p:spPr>
            <a:xfrm>
              <a:off x="1206500" y="6350"/>
              <a:ext cx="368300" cy="6350000"/>
            </a:xfrm>
            <a:custGeom>
              <a:avLst/>
              <a:gdLst/>
              <a:ahLst/>
              <a:cxnLst/>
              <a:rect l="l" t="t" r="r" b="b"/>
              <a:pathLst>
                <a:path w="368300" h="6350000">
                  <a:moveTo>
                    <a:pt x="368300" y="6350000"/>
                  </a:moveTo>
                  <a:lnTo>
                    <a:pt x="0" y="6350000"/>
                  </a:lnTo>
                  <a:lnTo>
                    <a:pt x="0" y="0"/>
                  </a:lnTo>
                  <a:lnTo>
                    <a:pt x="368300" y="0"/>
                  </a:lnTo>
                  <a:lnTo>
                    <a:pt x="368300" y="6350000"/>
                  </a:lnTo>
                  <a:close/>
                </a:path>
              </a:pathLst>
            </a:custGeom>
            <a:blipFill>
              <a:blip r:embed="rId5"/>
              <a:stretch>
                <a:fillRect l="-4729" r="-40744"/>
              </a:stretch>
            </a:blip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463228" y="8917256"/>
            <a:ext cx="2057400" cy="2057400"/>
          </a:xfrm>
          <a:prstGeom prst="rect">
            <a:avLst/>
          </a:prstGeom>
        </p:spPr>
      </p:pic>
      <p:sp>
        <p:nvSpPr>
          <p:cNvPr id="9" name="TextBox 9"/>
          <p:cNvSpPr txBox="1"/>
          <p:nvPr/>
        </p:nvSpPr>
        <p:spPr>
          <a:xfrm>
            <a:off x="1874199" y="661076"/>
            <a:ext cx="9873629" cy="2057807"/>
          </a:xfrm>
          <a:prstGeom prst="rect">
            <a:avLst/>
          </a:prstGeom>
        </p:spPr>
        <p:txBody>
          <a:bodyPr lIns="0" tIns="0" rIns="0" bIns="0" rtlCol="0" anchor="t">
            <a:spAutoFit/>
          </a:bodyPr>
          <a:lstStyle/>
          <a:p>
            <a:pPr>
              <a:lnSpc>
                <a:spcPts val="8400"/>
              </a:lnSpc>
              <a:spcBef>
                <a:spcPct val="0"/>
              </a:spcBef>
            </a:pPr>
            <a:r>
              <a:rPr lang="en-US" sz="6600" dirty="0">
                <a:solidFill>
                  <a:srgbClr val="FFFFFF"/>
                </a:solidFill>
                <a:latin typeface=" exo 2 light"/>
              </a:rPr>
              <a:t>List Of </a:t>
            </a:r>
            <a:r>
              <a:rPr lang="en-US" sz="6600" dirty="0">
                <a:solidFill>
                  <a:srgbClr val="E6760F"/>
                </a:solidFill>
                <a:latin typeface=" exo 2 light"/>
              </a:rPr>
              <a:t>Screens</a:t>
            </a:r>
          </a:p>
          <a:p>
            <a:pPr>
              <a:lnSpc>
                <a:spcPts val="8400"/>
              </a:lnSpc>
              <a:spcBef>
                <a:spcPct val="0"/>
              </a:spcBef>
            </a:pPr>
            <a:r>
              <a:rPr lang="en-US" sz="6600" dirty="0">
                <a:solidFill>
                  <a:srgbClr val="FFFFFF"/>
                </a:solidFill>
                <a:latin typeface=" exo 2 light"/>
              </a:rPr>
              <a:t> </a:t>
            </a:r>
          </a:p>
        </p:txBody>
      </p:sp>
      <p:grpSp>
        <p:nvGrpSpPr>
          <p:cNvPr id="11" name="Group 11"/>
          <p:cNvGrpSpPr/>
          <p:nvPr/>
        </p:nvGrpSpPr>
        <p:grpSpPr>
          <a:xfrm>
            <a:off x="1874199" y="4023590"/>
            <a:ext cx="799087" cy="79908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13" name="TextBox 13"/>
          <p:cNvSpPr txBox="1"/>
          <p:nvPr/>
        </p:nvSpPr>
        <p:spPr>
          <a:xfrm>
            <a:off x="1855429" y="4192162"/>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2</a:t>
            </a:r>
          </a:p>
        </p:txBody>
      </p:sp>
      <p:grpSp>
        <p:nvGrpSpPr>
          <p:cNvPr id="15" name="Group 15"/>
          <p:cNvGrpSpPr/>
          <p:nvPr/>
        </p:nvGrpSpPr>
        <p:grpSpPr>
          <a:xfrm>
            <a:off x="7065370" y="4052074"/>
            <a:ext cx="799087" cy="799087"/>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txBody>
            <a:bodyPr/>
            <a:lstStyle/>
            <a:p>
              <a:endParaRPr lang="en-US" sz="2800" dirty="0">
                <a:latin typeface=" exo 2 light"/>
              </a:endParaRPr>
            </a:p>
          </p:txBody>
        </p:sp>
      </p:grpSp>
      <p:sp>
        <p:nvSpPr>
          <p:cNvPr id="17" name="TextBox 17"/>
          <p:cNvSpPr txBox="1"/>
          <p:nvPr/>
        </p:nvSpPr>
        <p:spPr>
          <a:xfrm>
            <a:off x="7063587" y="4213048"/>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6</a:t>
            </a:r>
          </a:p>
        </p:txBody>
      </p:sp>
      <p:grpSp>
        <p:nvGrpSpPr>
          <p:cNvPr id="19" name="Group 19"/>
          <p:cNvGrpSpPr/>
          <p:nvPr/>
        </p:nvGrpSpPr>
        <p:grpSpPr>
          <a:xfrm>
            <a:off x="1872416" y="5769736"/>
            <a:ext cx="799087" cy="799087"/>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21" name="TextBox 21"/>
          <p:cNvSpPr txBox="1"/>
          <p:nvPr/>
        </p:nvSpPr>
        <p:spPr>
          <a:xfrm>
            <a:off x="1874199" y="5960078"/>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3</a:t>
            </a:r>
          </a:p>
        </p:txBody>
      </p:sp>
      <p:grpSp>
        <p:nvGrpSpPr>
          <p:cNvPr id="23" name="Group 23"/>
          <p:cNvGrpSpPr/>
          <p:nvPr/>
        </p:nvGrpSpPr>
        <p:grpSpPr>
          <a:xfrm>
            <a:off x="7108927" y="7539956"/>
            <a:ext cx="799087" cy="799087"/>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25" name="TextBox 25"/>
          <p:cNvSpPr txBox="1"/>
          <p:nvPr/>
        </p:nvSpPr>
        <p:spPr>
          <a:xfrm>
            <a:off x="7123095" y="7716710"/>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8</a:t>
            </a:r>
          </a:p>
        </p:txBody>
      </p:sp>
      <p:grpSp>
        <p:nvGrpSpPr>
          <p:cNvPr id="27" name="Group 11">
            <a:extLst>
              <a:ext uri="{FF2B5EF4-FFF2-40B4-BE49-F238E27FC236}">
                <a16:creationId xmlns:a16="http://schemas.microsoft.com/office/drawing/2014/main" id="{90DFDD82-ACA7-5504-A6E9-FBEDAFF4CE08}"/>
              </a:ext>
            </a:extLst>
          </p:cNvPr>
          <p:cNvGrpSpPr/>
          <p:nvPr/>
        </p:nvGrpSpPr>
        <p:grpSpPr>
          <a:xfrm>
            <a:off x="7085922" y="2378939"/>
            <a:ext cx="799087" cy="799087"/>
            <a:chOff x="0" y="0"/>
            <a:chExt cx="6350000" cy="6350000"/>
          </a:xfrm>
        </p:grpSpPr>
        <p:sp>
          <p:nvSpPr>
            <p:cNvPr id="28" name="Freeform 12">
              <a:extLst>
                <a:ext uri="{FF2B5EF4-FFF2-40B4-BE49-F238E27FC236}">
                  <a16:creationId xmlns:a16="http://schemas.microsoft.com/office/drawing/2014/main" id="{F4E98084-BB08-11F6-55BB-1EBB4169358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grpSp>
        <p:nvGrpSpPr>
          <p:cNvPr id="30" name="Group 11">
            <a:extLst>
              <a:ext uri="{FF2B5EF4-FFF2-40B4-BE49-F238E27FC236}">
                <a16:creationId xmlns:a16="http://schemas.microsoft.com/office/drawing/2014/main" id="{BA5B4A00-D712-0CDA-88D9-26769A82EFC7}"/>
              </a:ext>
            </a:extLst>
          </p:cNvPr>
          <p:cNvGrpSpPr/>
          <p:nvPr/>
        </p:nvGrpSpPr>
        <p:grpSpPr>
          <a:xfrm>
            <a:off x="1853646" y="2345600"/>
            <a:ext cx="799087" cy="799087"/>
            <a:chOff x="0" y="0"/>
            <a:chExt cx="6350000" cy="6350000"/>
          </a:xfrm>
        </p:grpSpPr>
        <p:sp>
          <p:nvSpPr>
            <p:cNvPr id="31" name="Freeform 12">
              <a:extLst>
                <a:ext uri="{FF2B5EF4-FFF2-40B4-BE49-F238E27FC236}">
                  <a16:creationId xmlns:a16="http://schemas.microsoft.com/office/drawing/2014/main" id="{EA2017FA-6A3F-8772-0E1C-A54D3521E23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33" name="TextBox 13">
            <a:extLst>
              <a:ext uri="{FF2B5EF4-FFF2-40B4-BE49-F238E27FC236}">
                <a16:creationId xmlns:a16="http://schemas.microsoft.com/office/drawing/2014/main" id="{F0B5F745-A98A-779F-AF9A-B291991E57B1}"/>
              </a:ext>
            </a:extLst>
          </p:cNvPr>
          <p:cNvSpPr txBox="1"/>
          <p:nvPr/>
        </p:nvSpPr>
        <p:spPr>
          <a:xfrm>
            <a:off x="7123095" y="2530597"/>
            <a:ext cx="546075" cy="429092"/>
          </a:xfrm>
          <a:prstGeom prst="rect">
            <a:avLst/>
          </a:prstGeom>
        </p:spPr>
        <p:txBody>
          <a:bodyPr wrap="square" lIns="0" tIns="0" rIns="0" bIns="0" rtlCol="0" anchor="t">
            <a:spAutoFit/>
          </a:bodyPr>
          <a:lstStyle/>
          <a:p>
            <a:pPr algn="ctr">
              <a:lnSpc>
                <a:spcPts val="3715"/>
              </a:lnSpc>
              <a:spcBef>
                <a:spcPct val="0"/>
              </a:spcBef>
            </a:pPr>
            <a:r>
              <a:rPr lang="en-US" sz="2800" dirty="0">
                <a:solidFill>
                  <a:srgbClr val="FFFFFF"/>
                </a:solidFill>
                <a:latin typeface=" exo 2 light"/>
              </a:rPr>
              <a:t>  5 </a:t>
            </a:r>
          </a:p>
        </p:txBody>
      </p:sp>
      <p:grpSp>
        <p:nvGrpSpPr>
          <p:cNvPr id="34" name="Group 11">
            <a:extLst>
              <a:ext uri="{FF2B5EF4-FFF2-40B4-BE49-F238E27FC236}">
                <a16:creationId xmlns:a16="http://schemas.microsoft.com/office/drawing/2014/main" id="{4073AF82-CE20-0ACA-EE78-35E6D1554A1B}"/>
              </a:ext>
            </a:extLst>
          </p:cNvPr>
          <p:cNvGrpSpPr/>
          <p:nvPr/>
        </p:nvGrpSpPr>
        <p:grpSpPr>
          <a:xfrm>
            <a:off x="1874199" y="7539957"/>
            <a:ext cx="799087" cy="799087"/>
            <a:chOff x="0" y="0"/>
            <a:chExt cx="6350000" cy="6350000"/>
          </a:xfrm>
        </p:grpSpPr>
        <p:sp>
          <p:nvSpPr>
            <p:cNvPr id="35" name="Freeform 12">
              <a:extLst>
                <a:ext uri="{FF2B5EF4-FFF2-40B4-BE49-F238E27FC236}">
                  <a16:creationId xmlns:a16="http://schemas.microsoft.com/office/drawing/2014/main" id="{B1F77D01-7D20-9225-0E19-BBCE9193082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38" name="TextBox 13">
            <a:extLst>
              <a:ext uri="{FF2B5EF4-FFF2-40B4-BE49-F238E27FC236}">
                <a16:creationId xmlns:a16="http://schemas.microsoft.com/office/drawing/2014/main" id="{A28839A4-4EA2-0A43-E05B-DF55599F4201}"/>
              </a:ext>
            </a:extLst>
          </p:cNvPr>
          <p:cNvSpPr txBox="1"/>
          <p:nvPr/>
        </p:nvSpPr>
        <p:spPr>
          <a:xfrm>
            <a:off x="1874199" y="7708962"/>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4</a:t>
            </a:r>
          </a:p>
        </p:txBody>
      </p:sp>
      <p:sp>
        <p:nvSpPr>
          <p:cNvPr id="39" name="TextBox 13">
            <a:extLst>
              <a:ext uri="{FF2B5EF4-FFF2-40B4-BE49-F238E27FC236}">
                <a16:creationId xmlns:a16="http://schemas.microsoft.com/office/drawing/2014/main" id="{D41A32A0-690D-993D-E0E7-50E9FF08D38F}"/>
              </a:ext>
            </a:extLst>
          </p:cNvPr>
          <p:cNvSpPr txBox="1"/>
          <p:nvPr/>
        </p:nvSpPr>
        <p:spPr>
          <a:xfrm>
            <a:off x="1844923" y="2526878"/>
            <a:ext cx="799087" cy="425245"/>
          </a:xfrm>
          <a:prstGeom prst="rect">
            <a:avLst/>
          </a:prstGeom>
        </p:spPr>
        <p:txBody>
          <a:bodyPr lIns="0" tIns="0" rIns="0" bIns="0" rtlCol="0" anchor="t">
            <a:spAutoFit/>
          </a:bodyPr>
          <a:lstStyle/>
          <a:p>
            <a:pPr algn="ctr">
              <a:lnSpc>
                <a:spcPts val="3715"/>
              </a:lnSpc>
              <a:spcBef>
                <a:spcPct val="0"/>
              </a:spcBef>
            </a:pPr>
            <a:r>
              <a:rPr lang="en-US" sz="2800" dirty="0">
                <a:solidFill>
                  <a:srgbClr val="FFFFFF"/>
                </a:solidFill>
                <a:latin typeface=" exo 2 light"/>
              </a:rPr>
              <a:t>1</a:t>
            </a:r>
          </a:p>
        </p:txBody>
      </p:sp>
      <p:grpSp>
        <p:nvGrpSpPr>
          <p:cNvPr id="47" name="Group 23">
            <a:extLst>
              <a:ext uri="{FF2B5EF4-FFF2-40B4-BE49-F238E27FC236}">
                <a16:creationId xmlns:a16="http://schemas.microsoft.com/office/drawing/2014/main" id="{1B4B156F-40B7-A6DA-FCED-C5732852D5D9}"/>
              </a:ext>
            </a:extLst>
          </p:cNvPr>
          <p:cNvGrpSpPr/>
          <p:nvPr/>
        </p:nvGrpSpPr>
        <p:grpSpPr>
          <a:xfrm>
            <a:off x="7107144" y="5748027"/>
            <a:ext cx="799087" cy="799087"/>
            <a:chOff x="0" y="0"/>
            <a:chExt cx="6350000" cy="6350000"/>
          </a:xfrm>
        </p:grpSpPr>
        <p:sp>
          <p:nvSpPr>
            <p:cNvPr id="48" name="Freeform 24">
              <a:extLst>
                <a:ext uri="{FF2B5EF4-FFF2-40B4-BE49-F238E27FC236}">
                  <a16:creationId xmlns:a16="http://schemas.microsoft.com/office/drawing/2014/main" id="{10DB2D81-CEF1-967D-B311-DD50749C454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760F"/>
            </a:solidFill>
          </p:spPr>
        </p:sp>
      </p:grpSp>
      <p:sp>
        <p:nvSpPr>
          <p:cNvPr id="52" name="TextBox 51">
            <a:extLst>
              <a:ext uri="{FF2B5EF4-FFF2-40B4-BE49-F238E27FC236}">
                <a16:creationId xmlns:a16="http://schemas.microsoft.com/office/drawing/2014/main" id="{84B72981-AC0C-2084-3113-0455DEC6853D}"/>
              </a:ext>
            </a:extLst>
          </p:cNvPr>
          <p:cNvSpPr txBox="1"/>
          <p:nvPr/>
        </p:nvSpPr>
        <p:spPr>
          <a:xfrm>
            <a:off x="7301762" y="5904696"/>
            <a:ext cx="367408" cy="523220"/>
          </a:xfrm>
          <a:prstGeom prst="rect">
            <a:avLst/>
          </a:prstGeom>
          <a:noFill/>
        </p:spPr>
        <p:txBody>
          <a:bodyPr wrap="none" rtlCol="0">
            <a:spAutoFit/>
          </a:bodyPr>
          <a:lstStyle/>
          <a:p>
            <a:r>
              <a:rPr lang="en-US" sz="2800" dirty="0">
                <a:solidFill>
                  <a:schemeClr val="bg1"/>
                </a:solidFill>
                <a:latin typeface=" exo 2 light"/>
              </a:rPr>
              <a:t>7</a:t>
            </a:r>
          </a:p>
        </p:txBody>
      </p:sp>
      <p:sp>
        <p:nvSpPr>
          <p:cNvPr id="53" name="TextBox 52">
            <a:extLst>
              <a:ext uri="{FF2B5EF4-FFF2-40B4-BE49-F238E27FC236}">
                <a16:creationId xmlns:a16="http://schemas.microsoft.com/office/drawing/2014/main" id="{A0AFA89B-AFF1-8241-0870-24DFAA3EF0F1}"/>
              </a:ext>
            </a:extLst>
          </p:cNvPr>
          <p:cNvSpPr txBox="1"/>
          <p:nvPr/>
        </p:nvSpPr>
        <p:spPr>
          <a:xfrm>
            <a:off x="2856484" y="2415982"/>
            <a:ext cx="3048000" cy="646331"/>
          </a:xfrm>
          <a:prstGeom prst="rect">
            <a:avLst/>
          </a:prstGeom>
          <a:noFill/>
        </p:spPr>
        <p:txBody>
          <a:bodyPr wrap="square" rtlCol="0">
            <a:spAutoFit/>
          </a:bodyPr>
          <a:lstStyle/>
          <a:p>
            <a:r>
              <a:rPr lang="en-US" sz="3600" dirty="0">
                <a:solidFill>
                  <a:schemeClr val="bg1"/>
                </a:solidFill>
                <a:latin typeface=" exo 2 light"/>
              </a:rPr>
              <a:t>Login</a:t>
            </a:r>
          </a:p>
        </p:txBody>
      </p:sp>
      <p:sp>
        <p:nvSpPr>
          <p:cNvPr id="58" name="TextBox 57">
            <a:extLst>
              <a:ext uri="{FF2B5EF4-FFF2-40B4-BE49-F238E27FC236}">
                <a16:creationId xmlns:a16="http://schemas.microsoft.com/office/drawing/2014/main" id="{44375D93-D6DA-DE75-4B63-763E794EAFF0}"/>
              </a:ext>
            </a:extLst>
          </p:cNvPr>
          <p:cNvSpPr txBox="1"/>
          <p:nvPr/>
        </p:nvSpPr>
        <p:spPr>
          <a:xfrm>
            <a:off x="2877037" y="7606166"/>
            <a:ext cx="3048000" cy="646331"/>
          </a:xfrm>
          <a:prstGeom prst="rect">
            <a:avLst/>
          </a:prstGeom>
          <a:noFill/>
        </p:spPr>
        <p:txBody>
          <a:bodyPr wrap="square" rtlCol="0">
            <a:spAutoFit/>
          </a:bodyPr>
          <a:lstStyle/>
          <a:p>
            <a:r>
              <a:rPr lang="en-US" sz="3600" dirty="0">
                <a:solidFill>
                  <a:schemeClr val="bg1"/>
                </a:solidFill>
                <a:latin typeface=" exo 2 light"/>
              </a:rPr>
              <a:t>Locate</a:t>
            </a:r>
          </a:p>
        </p:txBody>
      </p:sp>
      <p:sp>
        <p:nvSpPr>
          <p:cNvPr id="59" name="TextBox 58">
            <a:extLst>
              <a:ext uri="{FF2B5EF4-FFF2-40B4-BE49-F238E27FC236}">
                <a16:creationId xmlns:a16="http://schemas.microsoft.com/office/drawing/2014/main" id="{A2599112-955D-3DE3-C3A3-3CDB234450EB}"/>
              </a:ext>
            </a:extLst>
          </p:cNvPr>
          <p:cNvSpPr txBox="1"/>
          <p:nvPr/>
        </p:nvSpPr>
        <p:spPr>
          <a:xfrm>
            <a:off x="2880011" y="5878662"/>
            <a:ext cx="3048000" cy="646331"/>
          </a:xfrm>
          <a:prstGeom prst="rect">
            <a:avLst/>
          </a:prstGeom>
          <a:noFill/>
        </p:spPr>
        <p:txBody>
          <a:bodyPr wrap="square" rtlCol="0">
            <a:spAutoFit/>
          </a:bodyPr>
          <a:lstStyle/>
          <a:p>
            <a:r>
              <a:rPr lang="en-US" sz="3600" dirty="0">
                <a:solidFill>
                  <a:schemeClr val="bg1"/>
                </a:solidFill>
                <a:latin typeface=" exo 2 light"/>
              </a:rPr>
              <a:t>Dashboard</a:t>
            </a:r>
          </a:p>
        </p:txBody>
      </p:sp>
      <p:sp>
        <p:nvSpPr>
          <p:cNvPr id="60" name="TextBox 59">
            <a:extLst>
              <a:ext uri="{FF2B5EF4-FFF2-40B4-BE49-F238E27FC236}">
                <a16:creationId xmlns:a16="http://schemas.microsoft.com/office/drawing/2014/main" id="{0E04599F-26CF-22FB-5BD6-9C4149CDA8F4}"/>
              </a:ext>
            </a:extLst>
          </p:cNvPr>
          <p:cNvSpPr txBox="1"/>
          <p:nvPr/>
        </p:nvSpPr>
        <p:spPr>
          <a:xfrm>
            <a:off x="2879700" y="4099967"/>
            <a:ext cx="3048000" cy="646331"/>
          </a:xfrm>
          <a:prstGeom prst="rect">
            <a:avLst/>
          </a:prstGeom>
          <a:noFill/>
        </p:spPr>
        <p:txBody>
          <a:bodyPr wrap="square" rtlCol="0">
            <a:spAutoFit/>
          </a:bodyPr>
          <a:lstStyle/>
          <a:p>
            <a:r>
              <a:rPr lang="en-US" sz="3600" dirty="0">
                <a:solidFill>
                  <a:schemeClr val="bg1"/>
                </a:solidFill>
                <a:latin typeface=" exo 2 light"/>
              </a:rPr>
              <a:t>Sign Up</a:t>
            </a:r>
          </a:p>
        </p:txBody>
      </p:sp>
      <p:sp>
        <p:nvSpPr>
          <p:cNvPr id="61" name="TextBox 60">
            <a:extLst>
              <a:ext uri="{FF2B5EF4-FFF2-40B4-BE49-F238E27FC236}">
                <a16:creationId xmlns:a16="http://schemas.microsoft.com/office/drawing/2014/main" id="{CE24FACA-E832-161A-9846-7AB66B0BA7C8}"/>
              </a:ext>
            </a:extLst>
          </p:cNvPr>
          <p:cNvSpPr txBox="1"/>
          <p:nvPr/>
        </p:nvSpPr>
        <p:spPr>
          <a:xfrm>
            <a:off x="8016230" y="7616333"/>
            <a:ext cx="3478505" cy="646331"/>
          </a:xfrm>
          <a:prstGeom prst="rect">
            <a:avLst/>
          </a:prstGeom>
          <a:noFill/>
        </p:spPr>
        <p:txBody>
          <a:bodyPr wrap="square" rtlCol="0">
            <a:spAutoFit/>
          </a:bodyPr>
          <a:lstStyle/>
          <a:p>
            <a:r>
              <a:rPr lang="en-US" sz="3600" dirty="0">
                <a:solidFill>
                  <a:schemeClr val="bg1"/>
                </a:solidFill>
                <a:latin typeface=" exo 2 light"/>
              </a:rPr>
              <a:t>Splash</a:t>
            </a:r>
          </a:p>
        </p:txBody>
      </p:sp>
      <p:sp>
        <p:nvSpPr>
          <p:cNvPr id="62" name="TextBox 61">
            <a:extLst>
              <a:ext uri="{FF2B5EF4-FFF2-40B4-BE49-F238E27FC236}">
                <a16:creationId xmlns:a16="http://schemas.microsoft.com/office/drawing/2014/main" id="{5FE3C202-4884-CFBB-ED65-558ACE8D87AC}"/>
              </a:ext>
            </a:extLst>
          </p:cNvPr>
          <p:cNvSpPr txBox="1"/>
          <p:nvPr/>
        </p:nvSpPr>
        <p:spPr>
          <a:xfrm>
            <a:off x="7979197" y="5849534"/>
            <a:ext cx="3048000" cy="646331"/>
          </a:xfrm>
          <a:prstGeom prst="rect">
            <a:avLst/>
          </a:prstGeom>
          <a:noFill/>
        </p:spPr>
        <p:txBody>
          <a:bodyPr wrap="square" rtlCol="0">
            <a:spAutoFit/>
          </a:bodyPr>
          <a:lstStyle/>
          <a:p>
            <a:r>
              <a:rPr lang="en-US" sz="3600" dirty="0">
                <a:solidFill>
                  <a:schemeClr val="bg1"/>
                </a:solidFill>
                <a:latin typeface=" exo 2 light"/>
              </a:rPr>
              <a:t>Delivery</a:t>
            </a:r>
          </a:p>
        </p:txBody>
      </p:sp>
      <p:sp>
        <p:nvSpPr>
          <p:cNvPr id="63" name="TextBox 62">
            <a:extLst>
              <a:ext uri="{FF2B5EF4-FFF2-40B4-BE49-F238E27FC236}">
                <a16:creationId xmlns:a16="http://schemas.microsoft.com/office/drawing/2014/main" id="{60FC6543-3D9A-AE86-61AE-5F3668BE1A7C}"/>
              </a:ext>
            </a:extLst>
          </p:cNvPr>
          <p:cNvSpPr txBox="1"/>
          <p:nvPr/>
        </p:nvSpPr>
        <p:spPr>
          <a:xfrm>
            <a:off x="7992244" y="4150623"/>
            <a:ext cx="3048000" cy="646331"/>
          </a:xfrm>
          <a:prstGeom prst="rect">
            <a:avLst/>
          </a:prstGeom>
          <a:noFill/>
        </p:spPr>
        <p:txBody>
          <a:bodyPr wrap="square" rtlCol="0">
            <a:spAutoFit/>
          </a:bodyPr>
          <a:lstStyle/>
          <a:p>
            <a:r>
              <a:rPr lang="en-US" sz="3600" dirty="0">
                <a:solidFill>
                  <a:schemeClr val="bg1"/>
                </a:solidFill>
                <a:latin typeface=" exo 2 light"/>
              </a:rPr>
              <a:t>Review</a:t>
            </a:r>
          </a:p>
        </p:txBody>
      </p:sp>
      <p:sp>
        <p:nvSpPr>
          <p:cNvPr id="64" name="TextBox 63">
            <a:extLst>
              <a:ext uri="{FF2B5EF4-FFF2-40B4-BE49-F238E27FC236}">
                <a16:creationId xmlns:a16="http://schemas.microsoft.com/office/drawing/2014/main" id="{DE775D5C-89DB-B5BD-9875-0EFDC9E322A9}"/>
              </a:ext>
            </a:extLst>
          </p:cNvPr>
          <p:cNvSpPr txBox="1"/>
          <p:nvPr/>
        </p:nvSpPr>
        <p:spPr>
          <a:xfrm>
            <a:off x="8016230" y="2459031"/>
            <a:ext cx="3048000" cy="646331"/>
          </a:xfrm>
          <a:prstGeom prst="rect">
            <a:avLst/>
          </a:prstGeom>
          <a:noFill/>
        </p:spPr>
        <p:txBody>
          <a:bodyPr wrap="square" rtlCol="0">
            <a:spAutoFit/>
          </a:bodyPr>
          <a:lstStyle/>
          <a:p>
            <a:r>
              <a:rPr lang="en-US" sz="3600" dirty="0">
                <a:solidFill>
                  <a:schemeClr val="bg1"/>
                </a:solidFill>
                <a:latin typeface=" exo 2 light"/>
              </a:rPr>
              <a:t>View</a:t>
            </a:r>
          </a:p>
        </p:txBody>
      </p:sp>
      <p:pic>
        <p:nvPicPr>
          <p:cNvPr id="10" name="Picture 7">
            <a:extLst>
              <a:ext uri="{FF2B5EF4-FFF2-40B4-BE49-F238E27FC236}">
                <a16:creationId xmlns:a16="http://schemas.microsoft.com/office/drawing/2014/main" id="{7DB2A1EE-564A-CB5B-397F-B244CE0369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2038625">
            <a:off x="12952202" y="-3222333"/>
            <a:ext cx="7315200" cy="4059936"/>
          </a:xfrm>
          <a:prstGeom prst="rect">
            <a:avLst/>
          </a:prstGeom>
        </p:spPr>
      </p:pic>
      <p:pic>
        <p:nvPicPr>
          <p:cNvPr id="14" name="Picture 4">
            <a:extLst>
              <a:ext uri="{FF2B5EF4-FFF2-40B4-BE49-F238E27FC236}">
                <a16:creationId xmlns:a16="http://schemas.microsoft.com/office/drawing/2014/main" id="{C140755F-339E-F031-C6BA-C8047883FC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70085">
            <a:off x="-788452" y="9459728"/>
            <a:ext cx="4661954" cy="25873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6362700" y="495620"/>
            <a:ext cx="5562600" cy="1107996"/>
          </a:xfrm>
          <a:prstGeom prst="rect">
            <a:avLst/>
          </a:prstGeom>
          <a:noFill/>
        </p:spPr>
        <p:txBody>
          <a:bodyPr wrap="square" rtlCol="0">
            <a:spAutoFit/>
          </a:bodyPr>
          <a:lstStyle/>
          <a:p>
            <a:r>
              <a:rPr lang="en-US" sz="6600" dirty="0">
                <a:solidFill>
                  <a:schemeClr val="bg1"/>
                </a:solidFill>
                <a:latin typeface=" exo 2 light"/>
              </a:rPr>
              <a:t>Login </a:t>
            </a:r>
            <a:r>
              <a:rPr lang="en-US" sz="6600" dirty="0">
                <a:solidFill>
                  <a:schemeClr val="accent6">
                    <a:lumMod val="75000"/>
                  </a:schemeClr>
                </a:solidFill>
                <a:latin typeface=" exo 2 light"/>
              </a:rPr>
              <a:t>Screen</a:t>
            </a:r>
          </a:p>
        </p:txBody>
      </p:sp>
      <p:pic>
        <p:nvPicPr>
          <p:cNvPr id="43" name="Picture 42">
            <a:extLst>
              <a:ext uri="{FF2B5EF4-FFF2-40B4-BE49-F238E27FC236}">
                <a16:creationId xmlns:a16="http://schemas.microsoft.com/office/drawing/2014/main" id="{01B9CA8B-7745-B054-3E6A-9EF46E7032AE}"/>
              </a:ext>
            </a:extLst>
          </p:cNvPr>
          <p:cNvPicPr>
            <a:picLocks noChangeAspect="1"/>
          </p:cNvPicPr>
          <p:nvPr/>
        </p:nvPicPr>
        <p:blipFill>
          <a:blip r:embed="rId3"/>
          <a:stretch>
            <a:fillRect/>
          </a:stretch>
        </p:blipFill>
        <p:spPr>
          <a:xfrm>
            <a:off x="2556909" y="1934117"/>
            <a:ext cx="3533775" cy="7852833"/>
          </a:xfrm>
          <a:prstGeom prst="rect">
            <a:avLst/>
          </a:prstGeom>
        </p:spPr>
      </p:pic>
      <p:pic>
        <p:nvPicPr>
          <p:cNvPr id="45" name="Picture 44">
            <a:extLst>
              <a:ext uri="{FF2B5EF4-FFF2-40B4-BE49-F238E27FC236}">
                <a16:creationId xmlns:a16="http://schemas.microsoft.com/office/drawing/2014/main" id="{C1B67A5A-D5E2-1F08-E4B1-1332F4F93CFF}"/>
              </a:ext>
            </a:extLst>
          </p:cNvPr>
          <p:cNvPicPr>
            <a:picLocks noChangeAspect="1"/>
          </p:cNvPicPr>
          <p:nvPr/>
        </p:nvPicPr>
        <p:blipFill>
          <a:blip r:embed="rId4"/>
          <a:stretch>
            <a:fillRect/>
          </a:stretch>
        </p:blipFill>
        <p:spPr>
          <a:xfrm>
            <a:off x="7189770" y="3467100"/>
            <a:ext cx="8927027" cy="4017162"/>
          </a:xfrm>
          <a:prstGeom prst="rect">
            <a:avLst/>
          </a:prstGeom>
        </p:spPr>
      </p:pic>
      <p:pic>
        <p:nvPicPr>
          <p:cNvPr id="46" name="Picture 8">
            <a:extLst>
              <a:ext uri="{FF2B5EF4-FFF2-40B4-BE49-F238E27FC236}">
                <a16:creationId xmlns:a16="http://schemas.microsoft.com/office/drawing/2014/main" id="{D37350DE-4E2E-E032-52F5-46B0C01802E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111481" y="7962900"/>
            <a:ext cx="2057400" cy="2057400"/>
          </a:xfrm>
          <a:prstGeom prst="rect">
            <a:avLst/>
          </a:prstGeom>
        </p:spPr>
      </p:pic>
      <p:pic>
        <p:nvPicPr>
          <p:cNvPr id="49" name="Picture 8">
            <a:extLst>
              <a:ext uri="{FF2B5EF4-FFF2-40B4-BE49-F238E27FC236}">
                <a16:creationId xmlns:a16="http://schemas.microsoft.com/office/drawing/2014/main" id="{D7538D5B-5819-4C39-13A7-2D505E5508C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23758" y="266700"/>
            <a:ext cx="2057400" cy="2057400"/>
          </a:xfrm>
          <a:prstGeom prst="rect">
            <a:avLst/>
          </a:prstGeom>
        </p:spPr>
      </p:pic>
      <p:pic>
        <p:nvPicPr>
          <p:cNvPr id="2" name="Picture 7">
            <a:extLst>
              <a:ext uri="{FF2B5EF4-FFF2-40B4-BE49-F238E27FC236}">
                <a16:creationId xmlns:a16="http://schemas.microsoft.com/office/drawing/2014/main" id="{A8D687CA-097B-39BD-3F58-13BC38E506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3" name="Picture 4">
            <a:extLst>
              <a:ext uri="{FF2B5EF4-FFF2-40B4-BE49-F238E27FC236}">
                <a16:creationId xmlns:a16="http://schemas.microsoft.com/office/drawing/2014/main" id="{6808FBE4-3446-2928-A107-9ACFB46409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2013939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6017142" y="495620"/>
            <a:ext cx="6253716" cy="1107996"/>
          </a:xfrm>
          <a:prstGeom prst="rect">
            <a:avLst/>
          </a:prstGeom>
          <a:noFill/>
        </p:spPr>
        <p:txBody>
          <a:bodyPr wrap="square" rtlCol="0">
            <a:spAutoFit/>
          </a:bodyPr>
          <a:lstStyle/>
          <a:p>
            <a:r>
              <a:rPr lang="en-US" sz="6600" dirty="0">
                <a:solidFill>
                  <a:schemeClr val="bg1"/>
                </a:solidFill>
                <a:latin typeface=" exo 2 light"/>
              </a:rPr>
              <a:t>Sign Up </a:t>
            </a:r>
            <a:r>
              <a:rPr lang="en-US" sz="6600" dirty="0">
                <a:solidFill>
                  <a:schemeClr val="accent6">
                    <a:lumMod val="75000"/>
                  </a:schemeClr>
                </a:solidFill>
                <a:latin typeface=" exo 2 light"/>
              </a:rPr>
              <a:t>Screen</a:t>
            </a:r>
          </a:p>
        </p:txBody>
      </p:sp>
      <p:pic>
        <p:nvPicPr>
          <p:cNvPr id="3" name="Picture 2">
            <a:extLst>
              <a:ext uri="{FF2B5EF4-FFF2-40B4-BE49-F238E27FC236}">
                <a16:creationId xmlns:a16="http://schemas.microsoft.com/office/drawing/2014/main" id="{002126A3-CA4B-1AC1-B863-3A9A465C8A6A}"/>
              </a:ext>
            </a:extLst>
          </p:cNvPr>
          <p:cNvPicPr>
            <a:picLocks noChangeAspect="1"/>
          </p:cNvPicPr>
          <p:nvPr/>
        </p:nvPicPr>
        <p:blipFill>
          <a:blip r:embed="rId3"/>
          <a:stretch>
            <a:fillRect/>
          </a:stretch>
        </p:blipFill>
        <p:spPr>
          <a:xfrm>
            <a:off x="2450982" y="1790700"/>
            <a:ext cx="3566160" cy="7924800"/>
          </a:xfrm>
          <a:prstGeom prst="rect">
            <a:avLst/>
          </a:prstGeom>
        </p:spPr>
      </p:pic>
      <p:pic>
        <p:nvPicPr>
          <p:cNvPr id="7" name="Picture 6">
            <a:extLst>
              <a:ext uri="{FF2B5EF4-FFF2-40B4-BE49-F238E27FC236}">
                <a16:creationId xmlns:a16="http://schemas.microsoft.com/office/drawing/2014/main" id="{5B1D13D2-0CBC-A7F0-6854-26F7612C8AD0}"/>
              </a:ext>
            </a:extLst>
          </p:cNvPr>
          <p:cNvPicPr>
            <a:picLocks noChangeAspect="1"/>
          </p:cNvPicPr>
          <p:nvPr/>
        </p:nvPicPr>
        <p:blipFill>
          <a:blip r:embed="rId4"/>
          <a:stretch>
            <a:fillRect/>
          </a:stretch>
        </p:blipFill>
        <p:spPr>
          <a:xfrm>
            <a:off x="7142356" y="3729990"/>
            <a:ext cx="8991600" cy="4046220"/>
          </a:xfrm>
          <a:prstGeom prst="rect">
            <a:avLst/>
          </a:prstGeom>
        </p:spPr>
      </p:pic>
      <p:pic>
        <p:nvPicPr>
          <p:cNvPr id="8" name="Picture 8">
            <a:extLst>
              <a:ext uri="{FF2B5EF4-FFF2-40B4-BE49-F238E27FC236}">
                <a16:creationId xmlns:a16="http://schemas.microsoft.com/office/drawing/2014/main" id="{8E8F107B-14E5-8F9C-A52D-AB76D651BB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154400" y="8039101"/>
            <a:ext cx="2057400" cy="2057400"/>
          </a:xfrm>
          <a:prstGeom prst="rect">
            <a:avLst/>
          </a:prstGeom>
        </p:spPr>
      </p:pic>
      <p:pic>
        <p:nvPicPr>
          <p:cNvPr id="9" name="Picture 8">
            <a:extLst>
              <a:ext uri="{FF2B5EF4-FFF2-40B4-BE49-F238E27FC236}">
                <a16:creationId xmlns:a16="http://schemas.microsoft.com/office/drawing/2014/main" id="{B9571BCC-5CC1-AAC7-0299-7D2E7ED3A56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898" y="190500"/>
            <a:ext cx="2057400" cy="2057400"/>
          </a:xfrm>
          <a:prstGeom prst="rect">
            <a:avLst/>
          </a:prstGeom>
        </p:spPr>
      </p:pic>
      <p:pic>
        <p:nvPicPr>
          <p:cNvPr id="4" name="Picture 7">
            <a:extLst>
              <a:ext uri="{FF2B5EF4-FFF2-40B4-BE49-F238E27FC236}">
                <a16:creationId xmlns:a16="http://schemas.microsoft.com/office/drawing/2014/main" id="{952EBCD4-EE7D-6190-C028-D7D8C2345C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E6527EC1-970F-50E6-A674-947A48CD6C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1456528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1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773540F-CA6B-E305-3863-3DBA7CF4171C}"/>
              </a:ext>
            </a:extLst>
          </p:cNvPr>
          <p:cNvSpPr txBox="1"/>
          <p:nvPr/>
        </p:nvSpPr>
        <p:spPr>
          <a:xfrm>
            <a:off x="5450958" y="495620"/>
            <a:ext cx="7386084" cy="1107996"/>
          </a:xfrm>
          <a:prstGeom prst="rect">
            <a:avLst/>
          </a:prstGeom>
          <a:noFill/>
        </p:spPr>
        <p:txBody>
          <a:bodyPr wrap="square" rtlCol="0">
            <a:spAutoFit/>
          </a:bodyPr>
          <a:lstStyle/>
          <a:p>
            <a:r>
              <a:rPr lang="en-US" sz="6600" dirty="0">
                <a:solidFill>
                  <a:schemeClr val="bg1"/>
                </a:solidFill>
                <a:latin typeface=" exo 2 light"/>
              </a:rPr>
              <a:t>Dashboard </a:t>
            </a:r>
            <a:r>
              <a:rPr lang="en-US" sz="6600" dirty="0">
                <a:solidFill>
                  <a:schemeClr val="accent6">
                    <a:lumMod val="75000"/>
                  </a:schemeClr>
                </a:solidFill>
                <a:latin typeface=" exo 2 light"/>
              </a:rPr>
              <a:t>Screen</a:t>
            </a:r>
          </a:p>
        </p:txBody>
      </p:sp>
      <p:pic>
        <p:nvPicPr>
          <p:cNvPr id="3" name="Picture 2">
            <a:extLst>
              <a:ext uri="{FF2B5EF4-FFF2-40B4-BE49-F238E27FC236}">
                <a16:creationId xmlns:a16="http://schemas.microsoft.com/office/drawing/2014/main" id="{0318781A-70B1-24FF-2418-EEBDF0CFEBBC}"/>
              </a:ext>
            </a:extLst>
          </p:cNvPr>
          <p:cNvPicPr>
            <a:picLocks noChangeAspect="1"/>
          </p:cNvPicPr>
          <p:nvPr/>
        </p:nvPicPr>
        <p:blipFill>
          <a:blip r:embed="rId3"/>
          <a:stretch>
            <a:fillRect/>
          </a:stretch>
        </p:blipFill>
        <p:spPr>
          <a:xfrm>
            <a:off x="7162800" y="3543300"/>
            <a:ext cx="8991600" cy="4046220"/>
          </a:xfrm>
          <a:prstGeom prst="rect">
            <a:avLst/>
          </a:prstGeom>
        </p:spPr>
      </p:pic>
      <p:pic>
        <p:nvPicPr>
          <p:cNvPr id="7" name="Picture 6">
            <a:extLst>
              <a:ext uri="{FF2B5EF4-FFF2-40B4-BE49-F238E27FC236}">
                <a16:creationId xmlns:a16="http://schemas.microsoft.com/office/drawing/2014/main" id="{44006398-EA67-58E5-31B8-762A5840392D}"/>
              </a:ext>
            </a:extLst>
          </p:cNvPr>
          <p:cNvPicPr>
            <a:picLocks noChangeAspect="1"/>
          </p:cNvPicPr>
          <p:nvPr/>
        </p:nvPicPr>
        <p:blipFill>
          <a:blip r:embed="rId4"/>
          <a:stretch>
            <a:fillRect/>
          </a:stretch>
        </p:blipFill>
        <p:spPr>
          <a:xfrm>
            <a:off x="2438400" y="1866580"/>
            <a:ext cx="3566160" cy="7924800"/>
          </a:xfrm>
          <a:prstGeom prst="rect">
            <a:avLst/>
          </a:prstGeom>
        </p:spPr>
      </p:pic>
      <p:pic>
        <p:nvPicPr>
          <p:cNvPr id="8" name="Picture 8">
            <a:extLst>
              <a:ext uri="{FF2B5EF4-FFF2-40B4-BE49-F238E27FC236}">
                <a16:creationId xmlns:a16="http://schemas.microsoft.com/office/drawing/2014/main" id="{D0F24A19-3260-1DE6-7D7F-3257A3EEFCD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154400" y="8039101"/>
            <a:ext cx="2057400" cy="2057400"/>
          </a:xfrm>
          <a:prstGeom prst="rect">
            <a:avLst/>
          </a:prstGeom>
        </p:spPr>
      </p:pic>
      <p:pic>
        <p:nvPicPr>
          <p:cNvPr id="9" name="Picture 8">
            <a:extLst>
              <a:ext uri="{FF2B5EF4-FFF2-40B4-BE49-F238E27FC236}">
                <a16:creationId xmlns:a16="http://schemas.microsoft.com/office/drawing/2014/main" id="{194E868D-4F05-D9CD-D081-3B76D1088E2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898" y="190500"/>
            <a:ext cx="2057400" cy="2057400"/>
          </a:xfrm>
          <a:prstGeom prst="rect">
            <a:avLst/>
          </a:prstGeom>
        </p:spPr>
      </p:pic>
      <p:pic>
        <p:nvPicPr>
          <p:cNvPr id="4" name="Picture 7">
            <a:extLst>
              <a:ext uri="{FF2B5EF4-FFF2-40B4-BE49-F238E27FC236}">
                <a16:creationId xmlns:a16="http://schemas.microsoft.com/office/drawing/2014/main" id="{CA139BC1-FA94-6732-2B07-EC9B6F1246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38625">
            <a:off x="12952202" y="-3222333"/>
            <a:ext cx="7315200" cy="4059936"/>
          </a:xfrm>
          <a:prstGeom prst="rect">
            <a:avLst/>
          </a:prstGeom>
        </p:spPr>
      </p:pic>
      <p:pic>
        <p:nvPicPr>
          <p:cNvPr id="5" name="Picture 4">
            <a:extLst>
              <a:ext uri="{FF2B5EF4-FFF2-40B4-BE49-F238E27FC236}">
                <a16:creationId xmlns:a16="http://schemas.microsoft.com/office/drawing/2014/main" id="{9EE5CC8E-20EE-B319-56D4-73284B8A8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0085">
            <a:off x="-788452" y="9459728"/>
            <a:ext cx="4661954" cy="2587384"/>
          </a:xfrm>
          <a:prstGeom prst="rect">
            <a:avLst/>
          </a:prstGeom>
        </p:spPr>
      </p:pic>
    </p:spTree>
    <p:extLst>
      <p:ext uri="{BB962C8B-B14F-4D97-AF65-F5344CB8AC3E}">
        <p14:creationId xmlns:p14="http://schemas.microsoft.com/office/powerpoint/2010/main" val="2869703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1198</TotalTime>
  <Words>2172</Words>
  <Application>Microsoft Office PowerPoint</Application>
  <PresentationFormat>Custom</PresentationFormat>
  <Paragraphs>250</Paragraphs>
  <Slides>24</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 exo 2 light</vt:lpstr>
      <vt:lpstr>Exo 2</vt:lpstr>
      <vt:lpstr>Calibri</vt:lpstr>
      <vt:lpstr>Garet ExtraBold</vt:lpstr>
      <vt:lpstr>Exo2  Light</vt:lpstr>
      <vt:lpstr>Exo 2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Orange Brush Grand Opening Steak House Presentation</dc:title>
  <cp:lastModifiedBy>SEPALA MUDIYANSELAGE AYANTHA BANDARA SENEVIRATNE</cp:lastModifiedBy>
  <cp:revision>45</cp:revision>
  <dcterms:created xsi:type="dcterms:W3CDTF">2006-08-16T00:00:00Z</dcterms:created>
  <dcterms:modified xsi:type="dcterms:W3CDTF">2023-04-22T06:55:36Z</dcterms:modified>
  <dc:identifier>DAFf3A7cx3s</dc:identifier>
</cp:coreProperties>
</file>